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1"/>
  </p:notesMasterIdLst>
  <p:handoutMasterIdLst>
    <p:handoutMasterId r:id="rId52"/>
  </p:handoutMasterIdLst>
  <p:sldIdLst>
    <p:sldId id="256" r:id="rId3"/>
    <p:sldId id="286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4" r:id="rId22"/>
    <p:sldId id="305" r:id="rId23"/>
    <p:sldId id="306" r:id="rId24"/>
    <p:sldId id="307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303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Futura LT Book" pitchFamily="2" charset="0"/>
        <a:ea typeface="굴림" pitchFamily="34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Futura LT Book" pitchFamily="2" charset="0"/>
        <a:ea typeface="굴림" pitchFamily="34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Futura LT Book" pitchFamily="2" charset="0"/>
        <a:ea typeface="굴림" pitchFamily="34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Futura LT Book" pitchFamily="2" charset="0"/>
        <a:ea typeface="굴림" pitchFamily="34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Futura LT Book" pitchFamily="2" charset="0"/>
        <a:ea typeface="굴림" pitchFamily="34" charset="-127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Futura LT Book" pitchFamily="2" charset="0"/>
        <a:ea typeface="굴림" pitchFamily="34" charset="-127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Futura LT Book" pitchFamily="2" charset="0"/>
        <a:ea typeface="굴림" pitchFamily="34" charset="-127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Futura LT Book" pitchFamily="2" charset="0"/>
        <a:ea typeface="굴림" pitchFamily="34" charset="-127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Futura LT Book" pitchFamily="2" charset="0"/>
        <a:ea typeface="굴림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82B"/>
    <a:srgbClr val="C75806"/>
    <a:srgbClr val="000000"/>
    <a:srgbClr val="00499F"/>
    <a:srgbClr val="0CC1E0"/>
    <a:srgbClr val="1B00FE"/>
    <a:srgbClr val="5A5A5A"/>
    <a:srgbClr val="EA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8" autoAdjust="0"/>
    <p:restoredTop sz="94648" autoAdjust="0"/>
  </p:normalViewPr>
  <p:slideViewPr>
    <p:cSldViewPr>
      <p:cViewPr varScale="1">
        <p:scale>
          <a:sx n="87" d="100"/>
          <a:sy n="87" d="100"/>
        </p:scale>
        <p:origin x="13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162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6D6E42B-CD29-4F8D-AD4E-E0518D9457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31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7CB30D-563A-410C-BFA8-BA60D4E7261C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033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868863"/>
            <a:ext cx="4824413" cy="15113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Name of</a:t>
            </a:r>
            <a:r>
              <a:rPr lang="en-US" noProof="0" smtClean="0"/>
              <a:t> </a:t>
            </a:r>
            <a:r>
              <a:rPr lang="ru-RU" noProof="0" smtClean="0"/>
              <a:t>Presentation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836613"/>
            <a:ext cx="3167062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>
                <a:latin typeface="Futura LT Book" pitchFamily="2" charset="0"/>
              </a:defRPr>
            </a:lvl1pPr>
          </a:lstStyle>
          <a:p>
            <a:pPr lvl="0"/>
            <a:r>
              <a:rPr lang="en-US" noProof="0" smtClean="0"/>
              <a:t>Company Name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33015-E083-4655-B7E3-E3129FE59A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1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196975"/>
            <a:ext cx="2051050" cy="518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96975"/>
            <a:ext cx="6003925" cy="518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D6721-F28F-4087-9AFF-48120FED0B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0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3888F-3DE0-4427-8A10-B1AF0B0364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7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D4C10-769D-406B-818D-E195A083D0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13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6D34B-CC36-4238-8166-5F7CE5511E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1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452FF-D8D4-4A25-91D9-828BCE231F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51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FBF2-DCDE-4A09-B352-FEE8BFB1FF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51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C3536-45BF-4A34-B5FE-F98DE1BE8F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10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B53A0-B64A-4039-829E-8703EFDCD1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9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76EDF-BB7B-45A6-BA0F-F5951413F6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6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950BE-E6FD-432F-9EAC-DF6A40A27E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9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0C681-5F83-4C7E-89C5-E2CE77B7A0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14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84E63-1F66-49FC-95CA-1BBE23A9D2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52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EB0EF-460D-4564-8315-FF7EA01872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36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8350"/>
            <a:ext cx="7772400" cy="532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54053-3C6D-49E2-8136-399A59E5C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91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607D-0730-475E-A6C2-CDEDD0CC8D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0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2748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2748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0D9B-5355-4FAE-B333-2784B0E295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7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7F423-E9DE-40DB-9B47-2467A6DBF4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9B503-E49D-4684-81BC-89670BB8D6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1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54EB7-AE0F-4FFA-B3BA-7797474529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2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BDAB9-57F7-43AF-960A-060F860904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3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1DBE-8E49-438F-B070-81543B2676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2073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073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Futura LT" pitchFamily="2" charset="0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Futura LT" pitchFamily="2" charset="0"/>
              </a:defRPr>
            </a:lvl1pPr>
          </a:lstStyle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Futura LT" pitchFamily="2" charset="0"/>
              </a:defRPr>
            </a:lvl1pPr>
          </a:lstStyle>
          <a:p>
            <a:fld id="{9196AEF1-E8EE-4778-907C-28B3619FA94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pitchFamily="34" charset="-127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pitchFamily="34" charset="-127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pitchFamily="34" charset="-127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pitchFamily="34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pitchFamily="34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pitchFamily="34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pitchFamily="34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pitchFamily="34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Futura LT" pitchFamily="2" charset="0"/>
              </a:defRPr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  <a:latin typeface="Futura LT" pitchFamily="2" charset="0"/>
              </a:defRPr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Futura LT" pitchFamily="2" charset="0"/>
              </a:defRPr>
            </a:lvl1pPr>
          </a:lstStyle>
          <a:p>
            <a:fld id="{F1353787-6F76-4820-9F0D-0BCB1E3DF78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5A5A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5A5A5A"/>
          </a:solidFill>
          <a:latin typeface="Futura LT Boo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5A5A5A"/>
          </a:solidFill>
          <a:latin typeface="Futura LT Boo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5A5A5A"/>
          </a:solidFill>
          <a:latin typeface="Futura LT Boo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5A5A5A"/>
          </a:solidFill>
          <a:latin typeface="Futura LT Book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A5A5A"/>
          </a:solidFill>
          <a:latin typeface="Futura LT Boo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A5A5A"/>
          </a:solidFill>
          <a:latin typeface="Futura LT Boo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A5A5A"/>
          </a:solidFill>
          <a:latin typeface="Futura LT Boo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A5A5A"/>
          </a:solidFill>
          <a:latin typeface="Futura LT Book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A5A5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A5A5A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A5A5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A5A5A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A5A5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A5A5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A5A5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A5A5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A5A5A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43.jpeg"/><Relationship Id="rId5" Type="http://schemas.openxmlformats.org/officeDocument/2006/relationships/image" Target="../media/image28.png"/><Relationship Id="rId10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45224"/>
            <a:ext cx="5657578" cy="58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815007"/>
            <a:ext cx="2981202" cy="13717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Фактори који доводе до формирања су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економски</a:t>
            </a:r>
            <a:r>
              <a:rPr lang="ru-RU" dirty="0"/>
              <a:t>	(робна	</a:t>
            </a:r>
            <a:r>
              <a:rPr lang="ru-RU" dirty="0" smtClean="0"/>
              <a:t>производња</a:t>
            </a:r>
            <a:r>
              <a:rPr lang="ru-RU" dirty="0"/>
              <a:t> </a:t>
            </a:r>
            <a:r>
              <a:rPr lang="ru-RU" dirty="0" smtClean="0"/>
              <a:t>и размена </a:t>
            </a:r>
            <a:r>
              <a:rPr lang="ru-RU" dirty="0" smtClean="0"/>
              <a:t>захтевају </a:t>
            </a:r>
            <a:r>
              <a:rPr lang="ru-RU" dirty="0"/>
              <a:t>јединство језика);</a:t>
            </a:r>
          </a:p>
          <a:p>
            <a:r>
              <a:rPr lang="ru-RU" dirty="0" smtClean="0"/>
              <a:t>Друштвено</a:t>
            </a:r>
            <a:r>
              <a:rPr lang="ru-RU" dirty="0" smtClean="0"/>
              <a:t> </a:t>
            </a:r>
            <a:r>
              <a:rPr lang="ru-RU" dirty="0" smtClean="0"/>
              <a:t>– политичка</a:t>
            </a:r>
            <a:r>
              <a:rPr lang="ru-RU" dirty="0"/>
              <a:t> </a:t>
            </a:r>
            <a:r>
              <a:rPr lang="ru-RU" dirty="0" smtClean="0"/>
              <a:t>ситуација </a:t>
            </a:r>
            <a:r>
              <a:rPr lang="ru-RU" dirty="0"/>
              <a:t>(</a:t>
            </a:r>
            <a:r>
              <a:rPr lang="ru-RU" dirty="0" smtClean="0"/>
              <a:t>апсолутистичке </a:t>
            </a:r>
            <a:r>
              <a:rPr lang="ru-RU" dirty="0" smtClean="0"/>
              <a:t>монархије</a:t>
            </a:r>
            <a:r>
              <a:rPr lang="ru-RU" dirty="0"/>
              <a:t> </a:t>
            </a:r>
            <a:r>
              <a:rPr lang="ru-RU" dirty="0" smtClean="0"/>
              <a:t>и народне </a:t>
            </a:r>
            <a:r>
              <a:rPr lang="ru-RU" dirty="0"/>
              <a:t>династије</a:t>
            </a:r>
            <a:r>
              <a:rPr lang="ru-RU" dirty="0" smtClean="0"/>
              <a:t>),</a:t>
            </a:r>
          </a:p>
          <a:p>
            <a:r>
              <a:rPr lang="ru-RU" dirty="0" smtClean="0"/>
              <a:t>расни </a:t>
            </a:r>
            <a:r>
              <a:rPr lang="ru-RU" dirty="0"/>
              <a:t>и културно-психолошки фактори,</a:t>
            </a:r>
          </a:p>
          <a:p>
            <a:r>
              <a:rPr lang="ru-RU" dirty="0" smtClean="0"/>
              <a:t>религија </a:t>
            </a:r>
            <a:r>
              <a:rPr lang="ru-RU" dirty="0"/>
              <a:t>и</a:t>
            </a:r>
          </a:p>
          <a:p>
            <a:r>
              <a:rPr lang="ru-RU" dirty="0" smtClean="0"/>
              <a:t>географски </a:t>
            </a:r>
            <a:r>
              <a:rPr lang="ru-RU" dirty="0"/>
              <a:t>фактори.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4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7" y="1484784"/>
            <a:ext cx="7998645" cy="9022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852936"/>
            <a:ext cx="8207375" cy="3528814"/>
          </a:xfrm>
        </p:spPr>
        <p:txBody>
          <a:bodyPr/>
          <a:lstStyle/>
          <a:p>
            <a:r>
              <a:rPr lang="sr-Cyrl-RS" dirty="0"/>
              <a:t>заједничка територија                  </a:t>
            </a:r>
            <a:r>
              <a:rPr lang="sr-Cyrl-RS" dirty="0" smtClean="0"/>
              <a:t> </a:t>
            </a:r>
            <a:r>
              <a:rPr lang="sr-Cyrl-RS" dirty="0" smtClean="0"/>
              <a:t>* свест </a:t>
            </a:r>
            <a:r>
              <a:rPr lang="sr-Cyrl-RS" dirty="0"/>
              <a:t>о припадности </a:t>
            </a:r>
            <a:r>
              <a:rPr lang="sr-Cyrl-RS" dirty="0" smtClean="0"/>
              <a:t>нацији</a:t>
            </a:r>
          </a:p>
          <a:p>
            <a:r>
              <a:rPr lang="sr-Cyrl-RS" dirty="0"/>
              <a:t>национална држава, </a:t>
            </a:r>
            <a:r>
              <a:rPr lang="sr-Cyrl-RS" dirty="0" smtClean="0"/>
              <a:t>                     </a:t>
            </a:r>
            <a:r>
              <a:rPr lang="sr-Cyrl-RS" dirty="0" smtClean="0"/>
              <a:t>* национални </a:t>
            </a:r>
            <a:r>
              <a:rPr lang="sr-Cyrl-RS" dirty="0" smtClean="0"/>
              <a:t>менталитет</a:t>
            </a:r>
          </a:p>
          <a:p>
            <a:r>
              <a:rPr lang="sr-Cyrl-RS" dirty="0"/>
              <a:t>етничко сродство, </a:t>
            </a:r>
            <a:r>
              <a:rPr lang="sr-Cyrl-RS" dirty="0" smtClean="0"/>
              <a:t>                         </a:t>
            </a:r>
            <a:r>
              <a:rPr lang="sr-Cyrl-RS" dirty="0" smtClean="0"/>
              <a:t>* заједничка </a:t>
            </a:r>
            <a:r>
              <a:rPr lang="sr-Cyrl-RS" dirty="0" smtClean="0"/>
              <a:t>култура</a:t>
            </a:r>
          </a:p>
          <a:p>
            <a:r>
              <a:rPr lang="sr-Cyrl-RS" dirty="0"/>
              <a:t>језик и </a:t>
            </a:r>
            <a:endParaRPr lang="sr-Cyrl-RS" dirty="0" smtClean="0"/>
          </a:p>
          <a:p>
            <a:r>
              <a:rPr lang="sr-Cyrl-RS" dirty="0"/>
              <a:t>заједничка историја. </a:t>
            </a:r>
            <a:endParaRPr lang="sr-Cyrl-RS" dirty="0" smtClean="0"/>
          </a:p>
          <a:p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ОБЈЕКТИВНИ ЧИНИОЦИ                СУБЈЕКТИВНИ ЧИНИОЦИ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5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5413717" cy="414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276475"/>
            <a:ext cx="5975895" cy="4105275"/>
          </a:xfrm>
        </p:spPr>
        <p:txBody>
          <a:bodyPr/>
          <a:lstStyle/>
          <a:p>
            <a:r>
              <a:rPr lang="ru-RU" dirty="0" smtClean="0"/>
              <a:t>заједнички </a:t>
            </a:r>
            <a:r>
              <a:rPr lang="ru-RU" dirty="0"/>
              <a:t>књижевни језик који настаје из народног и омогућује маси учешће у културном животу;</a:t>
            </a:r>
          </a:p>
          <a:p>
            <a:r>
              <a:rPr lang="ru-RU" dirty="0" smtClean="0"/>
              <a:t>заједничке </a:t>
            </a:r>
            <a:r>
              <a:rPr lang="ru-RU" dirty="0"/>
              <a:t>економске и политичке интересе;</a:t>
            </a:r>
          </a:p>
          <a:p>
            <a:r>
              <a:rPr lang="ru-RU" dirty="0" smtClean="0"/>
              <a:t>посебну </a:t>
            </a:r>
            <a:r>
              <a:rPr lang="ru-RU" dirty="0"/>
              <a:t>психичку конституцију и свест о припадности нацији (националну свест); - заједничку културу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НАЦИОНАЛИЗАМ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 означава </a:t>
            </a:r>
            <a:r>
              <a:rPr lang="ru-RU" dirty="0"/>
              <a:t>родољубље и патриотизам, осећање и свест о националној припадности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853084"/>
            <a:ext cx="2206943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2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204865"/>
            <a:ext cx="3887663" cy="4176886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 Гиденс</a:t>
            </a:r>
            <a:r>
              <a:rPr lang="sr-Cyrl-RS" dirty="0"/>
              <a:t>:</a:t>
            </a:r>
          </a:p>
          <a:p>
            <a:endParaRPr lang="sr-Cyrl-RS" dirty="0" smtClean="0"/>
          </a:p>
          <a:p>
            <a:r>
              <a:rPr lang="sr-Cyrl-RS" dirty="0" smtClean="0"/>
              <a:t>Национализам </a:t>
            </a:r>
            <a:r>
              <a:rPr lang="sr-Cyrl-RS" dirty="0"/>
              <a:t>– позитивно </a:t>
            </a:r>
            <a:r>
              <a:rPr lang="sr-Cyrl-RS" dirty="0" smtClean="0"/>
              <a:t>схваћен-  </a:t>
            </a:r>
            <a:r>
              <a:rPr lang="ru-RU" dirty="0" smtClean="0"/>
              <a:t>,,</a:t>
            </a:r>
            <a:r>
              <a:rPr lang="ru-RU" dirty="0"/>
              <a:t>скуп веровања и симбола који изражава идентификацију са неком националном заједницом</a:t>
            </a:r>
            <a:r>
              <a:rPr lang="ru-RU" dirty="0" smtClean="0"/>
              <a:t>“.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4572000" y="234888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2000" dirty="0" smtClean="0">
                <a:latin typeface="+mn-lt"/>
                <a:cs typeface="Times New Roman" panose="02020603050405020304" pitchFamily="18" charset="0"/>
              </a:rPr>
              <a:t> Шовинизам </a:t>
            </a:r>
            <a:r>
              <a:rPr lang="sr-Cyrl-RS" sz="2000" dirty="0">
                <a:latin typeface="+mn-lt"/>
                <a:cs typeface="Times New Roman" panose="02020603050405020304" pitchFamily="18" charset="0"/>
              </a:rPr>
              <a:t>- величање своје и мржња према другим нацијама</a:t>
            </a:r>
          </a:p>
          <a:p>
            <a:r>
              <a:rPr lang="sr-Cyrl-RS" sz="2000" dirty="0" smtClean="0">
                <a:latin typeface="+mn-lt"/>
                <a:cs typeface="Times New Roman" panose="02020603050405020304" pitchFamily="18" charset="0"/>
              </a:rPr>
              <a:t> Сепаратизам </a:t>
            </a:r>
            <a:r>
              <a:rPr lang="sr-Cyrl-RS" sz="2000" dirty="0">
                <a:latin typeface="+mn-lt"/>
                <a:cs typeface="Times New Roman" panose="02020603050405020304" pitchFamily="18" charset="0"/>
              </a:rPr>
              <a:t>- тежња ка национално-етничким поделама и отцепљење од државе</a:t>
            </a:r>
          </a:p>
          <a:p>
            <a:r>
              <a:rPr lang="sr-Cyrl-RS" sz="2000" dirty="0" smtClean="0">
                <a:latin typeface="+mn-lt"/>
                <a:cs typeface="Times New Roman" panose="02020603050405020304" pitchFamily="18" charset="0"/>
              </a:rPr>
              <a:t> Етноцентризам </a:t>
            </a:r>
            <a:r>
              <a:rPr lang="sr-Cyrl-RS" sz="2000" dirty="0">
                <a:latin typeface="+mn-lt"/>
                <a:cs typeface="Times New Roman" panose="02020603050405020304" pitchFamily="18" charset="0"/>
              </a:rPr>
              <a:t>ниподаштавање осталих  нација, њихове културе, традиције, вредности</a:t>
            </a:r>
          </a:p>
          <a:p>
            <a:r>
              <a:rPr lang="sr-Cyrl-RS" sz="2000" dirty="0" smtClean="0">
                <a:latin typeface="+mn-lt"/>
                <a:cs typeface="Times New Roman" panose="02020603050405020304" pitchFamily="18" charset="0"/>
              </a:rPr>
              <a:t> Ксенофобија </a:t>
            </a:r>
            <a:r>
              <a:rPr lang="sr-Cyrl-RS" sz="2000" dirty="0">
                <a:latin typeface="+mn-lt"/>
                <a:cs typeface="Times New Roman" panose="02020603050405020304" pitchFamily="18" charset="0"/>
              </a:rPr>
              <a:t>- облик националне мржње, страх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од ,,странаца’’, који су дошли и населили се у дотичну земљу.</a:t>
            </a:r>
          </a:p>
          <a:p>
            <a:r>
              <a:rPr lang="ru-RU" sz="2000" dirty="0">
                <a:latin typeface="+mn-lt"/>
                <a:cs typeface="Times New Roman" panose="02020603050405020304" pitchFamily="18" charset="0"/>
              </a:rPr>
              <a:t>Национализам – негативно схваћен</a:t>
            </a:r>
          </a:p>
          <a:p>
            <a:endParaRPr lang="en-GB" sz="2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3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35540"/>
            <a:ext cx="3420152" cy="4023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формирање човечанства утичу:</a:t>
            </a:r>
          </a:p>
          <a:p>
            <a:r>
              <a:rPr lang="ru-RU" dirty="0"/>
              <a:t>1.	економски фактори: извоз капитала;</a:t>
            </a:r>
          </a:p>
          <a:p>
            <a:r>
              <a:rPr lang="ru-RU" dirty="0"/>
              <a:t>2.	средства масовних комуникација: зближавају људе и доприносе формирању свести да конкретна дрштва чине једну целину – људско друштво уопште – човечанство.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0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68034"/>
            <a:ext cx="8242506" cy="7315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708920"/>
            <a:ext cx="8207375" cy="3672830"/>
          </a:xfrm>
        </p:spPr>
        <p:txBody>
          <a:bodyPr/>
          <a:lstStyle/>
          <a:p>
            <a:r>
              <a:rPr lang="ru-RU" dirty="0"/>
              <a:t>Могу се поделити на групе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1. које</a:t>
            </a:r>
            <a:r>
              <a:rPr lang="ru-RU" dirty="0"/>
              <a:t>	</a:t>
            </a:r>
            <a:r>
              <a:rPr lang="ru-RU" dirty="0" smtClean="0"/>
              <a:t>чине биолошко-економско </a:t>
            </a:r>
            <a:r>
              <a:rPr lang="ru-RU" dirty="0"/>
              <a:t>јединство</a:t>
            </a:r>
          </a:p>
          <a:p>
            <a:pPr marL="0" indent="0">
              <a:buNone/>
            </a:pPr>
            <a:r>
              <a:rPr lang="ru-RU" dirty="0" smtClean="0"/>
              <a:t>2. које</a:t>
            </a:r>
            <a:r>
              <a:rPr lang="ru-RU" dirty="0"/>
              <a:t>	</a:t>
            </a:r>
            <a:r>
              <a:rPr lang="ru-RU" dirty="0" smtClean="0"/>
              <a:t>чине јединство</a:t>
            </a:r>
            <a:r>
              <a:rPr lang="ru-RU" dirty="0"/>
              <a:t>	економскополитичких односа и процеса</a:t>
            </a:r>
          </a:p>
          <a:p>
            <a:pPr marL="0" indent="0">
              <a:buNone/>
            </a:pPr>
            <a:r>
              <a:rPr lang="ru-RU" dirty="0" smtClean="0"/>
              <a:t>3. у </a:t>
            </a:r>
            <a:r>
              <a:rPr lang="ru-RU" dirty="0"/>
              <a:t>којима се одвијају политички процеси</a:t>
            </a:r>
          </a:p>
          <a:p>
            <a:pPr marL="0" indent="0">
              <a:buNone/>
            </a:pPr>
            <a:r>
              <a:rPr lang="ru-RU" dirty="0" smtClean="0"/>
              <a:t>4. у </a:t>
            </a:r>
            <a:r>
              <a:rPr lang="ru-RU" dirty="0"/>
              <a:t>којима људи живе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4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60849"/>
            <a:ext cx="8207375" cy="4320902"/>
          </a:xfrm>
        </p:spPr>
        <p:txBody>
          <a:bodyPr/>
          <a:lstStyle/>
          <a:p>
            <a:r>
              <a:rPr lang="ru-RU" dirty="0" smtClean="0"/>
              <a:t>историјски </a:t>
            </a:r>
            <a:r>
              <a:rPr lang="ru-RU" dirty="0"/>
              <a:t>променљива друштвена група </a:t>
            </a:r>
            <a:endParaRPr lang="ru-RU" dirty="0" smtClean="0"/>
          </a:p>
          <a:p>
            <a:r>
              <a:rPr lang="ru-RU" dirty="0" smtClean="0"/>
              <a:t>почива </a:t>
            </a:r>
            <a:r>
              <a:rPr lang="ru-RU" dirty="0"/>
              <a:t>на хетеросексуалним везама </a:t>
            </a:r>
            <a:endParaRPr lang="ru-RU" dirty="0" smtClean="0"/>
          </a:p>
          <a:p>
            <a:r>
              <a:rPr lang="ru-RU" dirty="0" smtClean="0"/>
              <a:t>систему </a:t>
            </a:r>
            <a:r>
              <a:rPr lang="ru-RU" dirty="0"/>
              <a:t>сродничких односа.</a:t>
            </a:r>
          </a:p>
          <a:p>
            <a:r>
              <a:rPr lang="ru-RU" dirty="0" smtClean="0"/>
              <a:t>савременом </a:t>
            </a:r>
            <a:r>
              <a:rPr lang="ru-RU" dirty="0"/>
              <a:t>друштвуправнаустановакоју чине лица везана браком и сродством чији су односи регулисани правним нормама.</a:t>
            </a:r>
          </a:p>
          <a:p>
            <a:r>
              <a:rPr lang="ru-RU" dirty="0" smtClean="0"/>
              <a:t>Савремено </a:t>
            </a:r>
            <a:r>
              <a:rPr lang="ru-RU" dirty="0"/>
              <a:t>законодавство о породици као хетеросексуалној заједници.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421196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99" y="5043594"/>
            <a:ext cx="2438611" cy="1700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994821"/>
            <a:ext cx="2133785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2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Основе </a:t>
            </a:r>
            <a:r>
              <a:rPr lang="sr-Cyrl-RS" dirty="0" smtClean="0"/>
              <a:t>породице                                          Функције </a:t>
            </a:r>
            <a:r>
              <a:rPr lang="sr-Cyrl-RS" dirty="0"/>
              <a:t>породице</a:t>
            </a:r>
            <a:endParaRPr lang="sr-Cyrl-RS" dirty="0" smtClean="0"/>
          </a:p>
          <a:p>
            <a:r>
              <a:rPr lang="sr-Cyrl-RS" dirty="0" smtClean="0"/>
              <a:t>Биолошка                                                 1. емотивна</a:t>
            </a:r>
          </a:p>
          <a:p>
            <a:r>
              <a:rPr lang="sr-Cyrl-RS" dirty="0" smtClean="0"/>
              <a:t>Биосоцијална                                           2. задовољавање полног                                         </a:t>
            </a:r>
          </a:p>
          <a:p>
            <a:r>
              <a:rPr lang="sr-Cyrl-RS" dirty="0" smtClean="0"/>
              <a:t>Социјална                                                     нагона</a:t>
            </a:r>
          </a:p>
          <a:p>
            <a:r>
              <a:rPr lang="sr-Cyrl-RS" dirty="0" smtClean="0"/>
              <a:t>Економска                                                3. репродуктивна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4. економска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5. пружање заштите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6. васпитно-образовна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7. социјализаторска 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1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Савремена породица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dirty="0"/>
              <a:t>Луис Морган о </a:t>
            </a:r>
            <a:r>
              <a:rPr lang="ru-RU" dirty="0" smtClean="0"/>
              <a:t>типовима породице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Индивидуална </a:t>
            </a:r>
            <a:r>
              <a:rPr lang="ru-RU" dirty="0"/>
              <a:t>породица:</a:t>
            </a:r>
          </a:p>
          <a:p>
            <a:r>
              <a:rPr lang="ru-RU" dirty="0" smtClean="0"/>
              <a:t>традиционална</a:t>
            </a:r>
            <a:endParaRPr lang="ru-RU" dirty="0"/>
          </a:p>
          <a:p>
            <a:r>
              <a:rPr lang="ru-RU" dirty="0" smtClean="0"/>
              <a:t>савремена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Промене у </a:t>
            </a:r>
            <a:r>
              <a:rPr lang="ru-RU" dirty="0" smtClean="0"/>
              <a:t>савременој породици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Проблеми у савременој породици:</a:t>
            </a:r>
          </a:p>
          <a:p>
            <a:r>
              <a:rPr lang="ru-RU" dirty="0"/>
              <a:t>◦сиромаштво</a:t>
            </a:r>
          </a:p>
          <a:p>
            <a:r>
              <a:rPr lang="ru-RU" dirty="0"/>
              <a:t>◦насиље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5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Алтернатива брака и породице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996952"/>
            <a:ext cx="8207375" cy="338479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Комуна</a:t>
            </a:r>
          </a:p>
          <a:p>
            <a:pPr marL="0" indent="0">
              <a:buNone/>
            </a:pPr>
            <a:r>
              <a:rPr lang="ru-RU" dirty="0"/>
              <a:t>2. Кохабитција:</a:t>
            </a:r>
          </a:p>
          <a:p>
            <a:pPr marL="0" indent="0">
              <a:buNone/>
            </a:pPr>
            <a:r>
              <a:rPr lang="ru-RU" dirty="0"/>
              <a:t>3. Хомосексуалне заједнице</a:t>
            </a:r>
          </a:p>
          <a:p>
            <a:pPr marL="0" indent="0">
              <a:buNone/>
            </a:pPr>
            <a:r>
              <a:rPr lang="ru-RU" dirty="0"/>
              <a:t>4. Остати ван брака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BBF-ADDB-43AF-A5E5-2D46B48D985B}" type="slidenum">
              <a:rPr lang="ru-RU"/>
              <a:pPr/>
              <a:t>2</a:t>
            </a:fld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2349500"/>
            <a:ext cx="8001000" cy="39592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dirty="0"/>
              <a:t>Стицање сазнања о: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појму </a:t>
            </a:r>
            <a:r>
              <a:rPr lang="ru-RU" dirty="0"/>
              <a:t>и класификацији друштвених група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узроцима </a:t>
            </a:r>
            <a:r>
              <a:rPr lang="ru-RU" dirty="0"/>
              <a:t>настанка и основним обележјима глобалних друштвених група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узроцима </a:t>
            </a:r>
            <a:r>
              <a:rPr lang="ru-RU" dirty="0"/>
              <a:t>настанка и основним обележјима парцијалних друштвених група: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породице</a:t>
            </a:r>
            <a:r>
              <a:rPr lang="ru-RU" dirty="0"/>
              <a:t>,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класе и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sr-Cyrl-RS" dirty="0"/>
              <a:t>с</a:t>
            </a:r>
            <a:r>
              <a:rPr lang="sr-Cyrl-RS" dirty="0" smtClean="0"/>
              <a:t>лоја</a:t>
            </a:r>
            <a:r>
              <a:rPr lang="sr-Cyrl-RS" dirty="0" smtClean="0"/>
              <a:t>.</a:t>
            </a:r>
            <a:endParaRPr lang="ru-RU" dirty="0"/>
          </a:p>
          <a:p>
            <a:pPr>
              <a:lnSpc>
                <a:spcPct val="90000"/>
              </a:lnSpc>
            </a:pPr>
            <a:endParaRPr lang="uk-U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3970"/>
            <a:ext cx="215207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КЛАСЕ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60849"/>
            <a:ext cx="8207375" cy="4320902"/>
          </a:xfrm>
        </p:spPr>
        <p:txBody>
          <a:bodyPr/>
          <a:lstStyle/>
          <a:p>
            <a:r>
              <a:rPr lang="sr-Cyrl-RS" dirty="0"/>
              <a:t>Маркс:</a:t>
            </a:r>
          </a:p>
          <a:p>
            <a:r>
              <a:rPr lang="sr-Cyrl-RS" dirty="0" smtClean="0"/>
              <a:t>Велике групе људи које живе под сличним економским условима егзистенције, чији су начин живота, интереси и образовање различити од других група, што је узрок супротстављености и сукоба</a:t>
            </a:r>
            <a:r>
              <a:rPr lang="sr-Cyrl-RS" dirty="0"/>
              <a:t>.</a:t>
            </a:r>
          </a:p>
          <a:p>
            <a:r>
              <a:rPr lang="sr-Cyrl-RS" dirty="0"/>
              <a:t>◦</a:t>
            </a:r>
            <a:r>
              <a:rPr lang="sr-Cyrl-RS" dirty="0" smtClean="0"/>
              <a:t>Односи змеђу класа су експлоататорски</a:t>
            </a:r>
            <a:endParaRPr lang="sr-Cyrl-RS" dirty="0"/>
          </a:p>
          <a:p>
            <a:r>
              <a:rPr lang="sr-Cyrl-RS" dirty="0"/>
              <a:t>◦</a:t>
            </a:r>
            <a:r>
              <a:rPr lang="sr-Cyrl-RS" dirty="0" smtClean="0"/>
              <a:t>У друштву постоје основне и споредне класе</a:t>
            </a:r>
            <a:endParaRPr lang="sr-Cyrl-RS" dirty="0"/>
          </a:p>
          <a:p>
            <a:r>
              <a:rPr lang="sr-Cyrl-RS" dirty="0"/>
              <a:t>Лењин</a:t>
            </a:r>
            <a:r>
              <a:rPr lang="sr-Cyrl-RS" dirty="0" smtClean="0"/>
              <a:t>: велике групе људи које се разликују</a:t>
            </a:r>
            <a:r>
              <a:rPr lang="sr-Cyrl-RS" dirty="0"/>
              <a:t>:</a:t>
            </a:r>
          </a:p>
          <a:p>
            <a:r>
              <a:rPr lang="sr-Cyrl-RS" dirty="0" smtClean="0"/>
              <a:t>По свом месту у систему производње</a:t>
            </a:r>
            <a:r>
              <a:rPr lang="sr-Cyrl-RS" dirty="0"/>
              <a:t>;</a:t>
            </a:r>
          </a:p>
          <a:p>
            <a:r>
              <a:rPr lang="sr-Cyrl-RS" dirty="0" smtClean="0"/>
              <a:t>По односу према средствима за производњу</a:t>
            </a:r>
            <a:r>
              <a:rPr lang="sr-Cyrl-RS" dirty="0"/>
              <a:t>;</a:t>
            </a:r>
          </a:p>
          <a:p>
            <a:r>
              <a:rPr lang="sr-Cyrl-RS" dirty="0" smtClean="0"/>
              <a:t>По свом месту и положају у друштвеној организацији рада</a:t>
            </a:r>
            <a:r>
              <a:rPr lang="sr-Cyrl-RS" dirty="0"/>
              <a:t>;</a:t>
            </a:r>
          </a:p>
          <a:p>
            <a:r>
              <a:rPr lang="sr-Cyrl-RS" dirty="0" smtClean="0"/>
              <a:t>По начину добијања и величини дела друштвеног богатства</a:t>
            </a:r>
            <a:r>
              <a:rPr lang="sr-Cyrl-RS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35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974"/>
            <a:ext cx="8207375" cy="1799977"/>
          </a:xfrm>
        </p:spPr>
        <p:txBody>
          <a:bodyPr/>
          <a:lstStyle/>
          <a:p>
            <a:r>
              <a:rPr lang="sr-Cyrl-RS" dirty="0" smtClean="0"/>
              <a:t>Вебер: припадници исте класе имају сличне животне шансе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996951"/>
            <a:ext cx="8207375" cy="33847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. поседничка </a:t>
            </a:r>
            <a:r>
              <a:rPr lang="ru-RU" dirty="0"/>
              <a:t>горња класа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бели </a:t>
            </a:r>
            <a:r>
              <a:rPr lang="ru-RU" dirty="0"/>
              <a:t>оковратници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ситна </a:t>
            </a:r>
            <a:r>
              <a:rPr lang="ru-RU" dirty="0"/>
              <a:t>буржоазија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класа </a:t>
            </a:r>
            <a:r>
              <a:rPr lang="ru-RU" dirty="0"/>
              <a:t>мануелних радника.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4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СЛОЈ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Група људи која има исти друштвени статус и друштвену улогу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Разликују се по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величини </a:t>
            </a:r>
            <a:r>
              <a:rPr lang="ru-RU" dirty="0"/>
              <a:t>богатства</a:t>
            </a:r>
          </a:p>
          <a:p>
            <a:r>
              <a:rPr lang="ru-RU" dirty="0" smtClean="0"/>
              <a:t>друштвеној </a:t>
            </a:r>
            <a:r>
              <a:rPr lang="ru-RU" dirty="0"/>
              <a:t>моћи</a:t>
            </a:r>
          </a:p>
          <a:p>
            <a:r>
              <a:rPr lang="ru-RU" dirty="0" smtClean="0"/>
              <a:t>друштвеном </a:t>
            </a:r>
            <a:r>
              <a:rPr lang="ru-RU" dirty="0"/>
              <a:t>угледу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85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600975"/>
            <a:ext cx="2459984" cy="1754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Интелигенција</a:t>
            </a:r>
          </a:p>
          <a:p>
            <a:r>
              <a:rPr lang="sr-Cyrl-RS" dirty="0" smtClean="0"/>
              <a:t>Бирократија</a:t>
            </a:r>
            <a:endParaRPr lang="sr-Cyrl-RS" dirty="0"/>
          </a:p>
          <a:p>
            <a:r>
              <a:rPr lang="sr-Cyrl-RS" dirty="0" smtClean="0"/>
              <a:t>Технократија</a:t>
            </a:r>
            <a:endParaRPr lang="sr-Cyrl-RS" dirty="0"/>
          </a:p>
          <a:p>
            <a:r>
              <a:rPr lang="sr-Cyrl-RS" dirty="0" smtClean="0"/>
              <a:t>Менаџери</a:t>
            </a:r>
            <a:endParaRPr lang="sr-Cyrl-RS" dirty="0"/>
          </a:p>
          <a:p>
            <a:r>
              <a:rPr lang="sr-Cyrl-RS" dirty="0" smtClean="0"/>
              <a:t>Лумпен-пролетеријат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70" y="1600975"/>
            <a:ext cx="2475000" cy="175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938" y="3777350"/>
            <a:ext cx="1410750" cy="131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056" y="3838062"/>
            <a:ext cx="2425500" cy="175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310" y="4372109"/>
            <a:ext cx="2895750" cy="19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02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sr-Cyrl-CS" altLang="en-US" b="1" smtClean="0"/>
          </a:p>
          <a:p>
            <a:pPr algn="ctr" eaLnBrk="1" hangingPunct="1">
              <a:buFontTx/>
              <a:buNone/>
            </a:pPr>
            <a:endParaRPr lang="sr-Cyrl-CS" altLang="en-US" b="1" smtClean="0"/>
          </a:p>
          <a:p>
            <a:pPr algn="ctr" eaLnBrk="1" hangingPunct="1">
              <a:buFontTx/>
              <a:buNone/>
            </a:pPr>
            <a:endParaRPr lang="sr-Cyrl-CS" altLang="en-US" b="1" smtClean="0"/>
          </a:p>
          <a:p>
            <a:pPr algn="ctr" eaLnBrk="1" hangingPunct="1">
              <a:buFontTx/>
              <a:buNone/>
            </a:pPr>
            <a:r>
              <a:rPr lang="sr-Cyrl-CS" altLang="en-US" sz="3600" b="1" smtClean="0">
                <a:latin typeface="Arial" panose="020B0604020202020204" pitchFamily="34" charset="0"/>
                <a:cs typeface="Times New Roman" panose="02020603050405020304" pitchFamily="18" charset="0"/>
                <a:hlinkClick r:id="" action="ppaction://hlinkshowjump?jump=nextslide"/>
              </a:rPr>
              <a:t>ДРУШТВЕНЕ ГРУПЕ</a:t>
            </a:r>
            <a:r>
              <a:rPr lang="en-US" altLang="en-US" sz="3600" smtClean="0">
                <a:latin typeface="Arial" panose="020B0604020202020204" pitchFamily="34" charset="0"/>
                <a:hlinkClick r:id="" action="ppaction://hlinkshowjump?jump=nextslide"/>
              </a:rPr>
              <a:t> 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64A05F2-584A-4333-BE88-9162188C2C4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r-Cyrl-CS" altLang="en-US" i="1" smtClean="0"/>
              <a:t>	</a:t>
            </a:r>
            <a:r>
              <a:rPr lang="sr-Cyrl-C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Друштвена група је скупа мањег или већег броја људи који ступајући у међусобне односе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врше делатност у циљу задовољавања одређених личних и друштвених потреба.</a:t>
            </a:r>
            <a:endParaRPr lang="en-US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B2080AE-294D-477F-B001-A0DCD07C9F2D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altLang="en-US" sz="3600" smtClean="0"/>
              <a:t>Класификација друштвених група:</a:t>
            </a:r>
            <a:endParaRPr lang="en-US" altLang="en-US" sz="36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Char char="•"/>
            </a:pPr>
            <a:r>
              <a:rPr lang="sr-Cyrl-CS" altLang="en-US" sz="2800" smtClean="0">
                <a:cs typeface="Times New Roman" panose="02020603050405020304" pitchFamily="18" charset="0"/>
              </a:rPr>
              <a:t>Према </a:t>
            </a:r>
            <a:r>
              <a:rPr lang="sr-Cyrl-CS" altLang="en-US" sz="2800" i="1" smtClean="0">
                <a:cs typeface="Times New Roman" panose="02020603050405020304" pitchFamily="18" charset="0"/>
              </a:rPr>
              <a:t>организованости</a:t>
            </a:r>
            <a:endParaRPr lang="en-US" altLang="en-US" sz="2800" i="1" smtClean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sr-Cyrl-CS" altLang="en-US" sz="2800" smtClean="0">
                <a:cs typeface="Times New Roman" panose="02020603050405020304" pitchFamily="18" charset="0"/>
              </a:rPr>
              <a:t>На основу </a:t>
            </a:r>
            <a:r>
              <a:rPr lang="sr-Cyrl-CS" altLang="en-US" sz="2800" i="1" smtClean="0">
                <a:cs typeface="Times New Roman" panose="02020603050405020304" pitchFamily="18" charset="0"/>
              </a:rPr>
              <a:t>потреба </a:t>
            </a:r>
            <a:r>
              <a:rPr lang="sr-Cyrl-CS" altLang="en-US" sz="2800" smtClean="0">
                <a:cs typeface="Times New Roman" panose="02020603050405020304" pitchFamily="18" charset="0"/>
              </a:rPr>
              <a:t>које се задовољавају</a:t>
            </a:r>
            <a:endParaRPr lang="en-US" altLang="en-US" sz="2800" smtClean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sr-Cyrl-CS" altLang="en-US" sz="2800" smtClean="0">
                <a:cs typeface="Times New Roman" panose="02020603050405020304" pitchFamily="18" charset="0"/>
              </a:rPr>
              <a:t>У зависности </a:t>
            </a:r>
            <a:r>
              <a:rPr lang="sr-Cyrl-CS" altLang="en-US" sz="2800" i="1" smtClean="0">
                <a:cs typeface="Times New Roman" panose="02020603050405020304" pitchFamily="18" charset="0"/>
              </a:rPr>
              <a:t>да ли се у друштвеној групи врше све друштвене функције</a:t>
            </a:r>
            <a:r>
              <a:rPr lang="sr-Cyrl-CS" altLang="en-US" sz="2800" smtClean="0">
                <a:cs typeface="Times New Roman" panose="02020603050405020304" pitchFamily="18" charset="0"/>
              </a:rPr>
              <a:t> на датом ступњу развоја друштва или не </a:t>
            </a:r>
            <a:endParaRPr lang="en-US" altLang="en-US" sz="280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DEF6BC6-D1C1-4478-9653-90B75D8176E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smtClean="0"/>
              <a:t>Глобалне друштвене групе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688" y="1600200"/>
            <a:ext cx="3610001" cy="4525963"/>
          </a:xfr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sr-Cyrl-CS" dirty="0" smtClean="0">
                <a:cs typeface="Times New Roman" panose="02020603050405020304" pitchFamily="18" charset="0"/>
              </a:rPr>
              <a:t>У предцивилизацији</a:t>
            </a:r>
            <a:endParaRPr lang="en-US" dirty="0"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sr-Cyrl-CS" dirty="0">
                <a:cs typeface="Times New Roman" panose="02020603050405020304" pitchFamily="18" charset="0"/>
              </a:rPr>
              <a:t>хорда,</a:t>
            </a:r>
            <a:endParaRPr lang="sr-Cyrl-CS" dirty="0"/>
          </a:p>
          <a:p>
            <a:pPr algn="just" eaLnBrk="1" hangingPunct="1">
              <a:defRPr/>
            </a:pPr>
            <a:r>
              <a:rPr lang="sr-Cyrl-CS" dirty="0">
                <a:cs typeface="Times New Roman" panose="02020603050405020304" pitchFamily="18" charset="0"/>
              </a:rPr>
              <a:t>род,</a:t>
            </a:r>
            <a:endParaRPr lang="sr-Cyrl-CS" dirty="0"/>
          </a:p>
          <a:p>
            <a:pPr algn="just" eaLnBrk="1" hangingPunct="1">
              <a:defRPr/>
            </a:pPr>
            <a:r>
              <a:rPr lang="sr-Cyrl-CS" dirty="0">
                <a:cs typeface="Times New Roman" panose="02020603050405020304" pitchFamily="18" charset="0"/>
              </a:rPr>
              <a:t>племе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sr-Cyrl-CS" dirty="0" smtClean="0">
                <a:cs typeface="Times New Roman" panose="02020603050405020304" pitchFamily="18" charset="0"/>
              </a:rPr>
              <a:t>У цивилизацији</a:t>
            </a:r>
          </a:p>
          <a:p>
            <a:pPr algn="just" eaLnBrk="1" hangingPunct="1">
              <a:defRPr/>
            </a:pPr>
            <a:r>
              <a:rPr lang="sr-Cyrl-CS" dirty="0" smtClean="0">
                <a:cs typeface="Times New Roman" panose="02020603050405020304" pitchFamily="18" charset="0"/>
              </a:rPr>
              <a:t>Народ</a:t>
            </a:r>
            <a:r>
              <a:rPr lang="sr-Cyrl-CS" dirty="0" smtClean="0"/>
              <a:t> </a:t>
            </a:r>
          </a:p>
          <a:p>
            <a:pPr algn="just" eaLnBrk="1" hangingPunct="1">
              <a:defRPr/>
            </a:pPr>
            <a:r>
              <a:rPr lang="sr-Cyrl-CS" dirty="0" smtClean="0">
                <a:cs typeface="Times New Roman" panose="02020603050405020304" pitchFamily="18" charset="0"/>
              </a:rPr>
              <a:t>Нација</a:t>
            </a:r>
            <a:r>
              <a:rPr lang="sr-Cyrl-CS" dirty="0" smtClean="0"/>
              <a:t> </a:t>
            </a:r>
          </a:p>
          <a:p>
            <a:pPr algn="just" eaLnBrk="1" hangingPunct="1">
              <a:defRPr/>
            </a:pPr>
            <a:r>
              <a:rPr lang="sr-Cyrl-CS" dirty="0" smtClean="0">
                <a:cs typeface="Times New Roman" panose="02020603050405020304" pitchFamily="18" charset="0"/>
              </a:rPr>
              <a:t>Човечанство</a:t>
            </a:r>
            <a:endParaRPr lang="en-US" dirty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2295731-4888-4D44-9C26-81AC3B7FE71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3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altLang="en-US" sz="3200" b="1" smtClean="0">
                <a:cs typeface="Times New Roman" panose="02020603050405020304" pitchFamily="18" charset="0"/>
              </a:rPr>
              <a:t>ПАРЦИЈАЛНЕ ДРУШТВЕНЕ ГРУПЕ</a:t>
            </a:r>
            <a:r>
              <a:rPr lang="en-US" altLang="en-US" sz="3200" smtClean="0">
                <a:cs typeface="Times New Roman" panose="02020603050405020304" pitchFamily="18" charset="0"/>
              </a:rPr>
              <a:t/>
            </a:r>
            <a:br>
              <a:rPr lang="en-US" altLang="en-US" sz="3200" smtClean="0">
                <a:cs typeface="Times New Roman" panose="02020603050405020304" pitchFamily="18" charset="0"/>
              </a:rPr>
            </a:br>
            <a:endParaRPr lang="en-US" altLang="en-US" sz="3200" smtClean="0"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sr-Cyrl-CS" altLang="en-US" sz="2800" smtClean="0">
                <a:cs typeface="Times New Roman" panose="02020603050405020304" pitchFamily="18" charset="0"/>
              </a:rPr>
              <a:t>Могу се поделити на групе:</a:t>
            </a:r>
            <a:endParaRPr lang="sr-Cyrl-CS" altLang="en-US" sz="2800" smtClean="0"/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sr-Cyrl-CS" altLang="en-US" sz="2800" smtClean="0">
                <a:cs typeface="Times New Roman" panose="02020603050405020304" pitchFamily="18" charset="0"/>
              </a:rPr>
              <a:t>које чине биолошко-економско јединство</a:t>
            </a:r>
            <a:endParaRPr lang="sr-Cyrl-CS" altLang="en-US" sz="2800" smtClean="0"/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sr-Cyrl-CS" altLang="en-US" sz="2800" smtClean="0">
                <a:cs typeface="Times New Roman" panose="02020603050405020304" pitchFamily="18" charset="0"/>
              </a:rPr>
              <a:t> које чине јединство економско-политичких односа и процеса</a:t>
            </a:r>
            <a:endParaRPr lang="sr-Cyrl-CS" altLang="en-US" sz="2800" smtClean="0"/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sr-Cyrl-CS" altLang="en-US" sz="2800" smtClean="0">
                <a:cs typeface="Times New Roman" panose="02020603050405020304" pitchFamily="18" charset="0"/>
              </a:rPr>
              <a:t> у којима се одвијају политички процеси</a:t>
            </a:r>
            <a:endParaRPr lang="sr-Cyrl-CS" altLang="en-US" sz="2800" smtClean="0"/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sr-Cyrl-CS" altLang="en-US" sz="2800" smtClean="0">
                <a:cs typeface="Times New Roman" panose="02020603050405020304" pitchFamily="18" charset="0"/>
              </a:rPr>
              <a:t> у којима људи живе</a:t>
            </a:r>
            <a:endParaRPr lang="en-US" altLang="en-US" sz="2800" smtClean="0"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BD22830-36CE-42BF-8076-CB68F62BACE9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768350"/>
            <a:ext cx="4894312" cy="831850"/>
          </a:xfrm>
        </p:spPr>
        <p:txBody>
          <a:bodyPr/>
          <a:lstStyle/>
          <a:p>
            <a:pPr eaLnBrk="1" hangingPunct="1"/>
            <a:r>
              <a:rPr lang="sr-Cyrl-CS" altLang="en-US" sz="3600" b="1" dirty="0" smtClean="0">
                <a:cs typeface="Times New Roman" panose="02020603050405020304" pitchFamily="18" charset="0"/>
              </a:rPr>
              <a:t>ДРЖАВА</a:t>
            </a:r>
            <a:r>
              <a:rPr lang="en-US" altLang="en-US" dirty="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600200"/>
            <a:ext cx="6694512" cy="4800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sr-Cyrl-CS" altLang="en-US" dirty="0" smtClean="0">
                <a:cs typeface="Times New Roman" panose="02020603050405020304" pitchFamily="18" charset="0"/>
              </a:rPr>
              <a:t>	политичко-територијална организација друштва </a:t>
            </a:r>
            <a:r>
              <a:rPr lang="en-GB" altLang="en-US" dirty="0" smtClean="0">
                <a:cs typeface="Times New Roman" panose="02020603050405020304" pitchFamily="18" charset="0"/>
              </a:rPr>
              <a:t>        </a:t>
            </a:r>
            <a:r>
              <a:rPr lang="sr-Cyrl-CS" altLang="en-US" dirty="0" smtClean="0">
                <a:cs typeface="Times New Roman" panose="02020603050405020304" pitchFamily="18" charset="0"/>
              </a:rPr>
              <a:t>у којој се појављује друштво у свом организованом облику</a:t>
            </a:r>
          </a:p>
          <a:p>
            <a:pPr eaLnBrk="1" hangingPunct="1">
              <a:buFontTx/>
              <a:buChar char="•"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BB2F2F7-9B4C-4C9C-8067-FA3D024FD52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10000"/>
            <a:ext cx="2971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971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1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20" y="1700809"/>
            <a:ext cx="8671560" cy="1656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" y="4307407"/>
            <a:ext cx="8450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Класификација друштвених група:</a:t>
            </a:r>
          </a:p>
          <a:p>
            <a:r>
              <a:rPr lang="en-US" sz="2000" dirty="0" smtClean="0"/>
              <a:t>O</a:t>
            </a:r>
            <a:r>
              <a:rPr lang="ru-RU" sz="2000" dirty="0" smtClean="0"/>
              <a:t> Према </a:t>
            </a:r>
            <a:r>
              <a:rPr lang="ru-RU" sz="2000" dirty="0"/>
              <a:t>организованости: - организоване и неорганизоване.</a:t>
            </a:r>
          </a:p>
          <a:p>
            <a:r>
              <a:rPr lang="en-US" sz="2000" dirty="0" smtClean="0"/>
              <a:t>O</a:t>
            </a:r>
            <a:r>
              <a:rPr lang="ru-RU" sz="2000" dirty="0" smtClean="0"/>
              <a:t> На </a:t>
            </a:r>
            <a:r>
              <a:rPr lang="ru-RU" sz="2000" dirty="0"/>
              <a:t>основу потреба које се задовољавају: - билошке, економске, </a:t>
            </a:r>
            <a:r>
              <a:rPr lang="ru-RU" sz="2000" dirty="0" smtClean="0"/>
              <a:t>     политичке</a:t>
            </a:r>
            <a:r>
              <a:rPr lang="ru-RU" sz="2000" dirty="0"/>
              <a:t>, верске, ...</a:t>
            </a:r>
          </a:p>
        </p:txBody>
      </p:sp>
    </p:spTree>
    <p:extLst>
      <p:ext uri="{BB962C8B-B14F-4D97-AF65-F5344CB8AC3E}">
        <p14:creationId xmlns:p14="http://schemas.microsoft.com/office/powerpoint/2010/main" val="912370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BC6C2D5-06E7-453F-8B65-DBC7C8E88573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979712" y="762000"/>
            <a:ext cx="6478488" cy="5334000"/>
          </a:xfrm>
        </p:spPr>
        <p:txBody>
          <a:bodyPr/>
          <a:lstStyle/>
          <a:p>
            <a:r>
              <a:rPr lang="sr-Cyrl-RS" altLang="en-US" dirty="0" smtClean="0"/>
              <a:t>П</a:t>
            </a:r>
            <a:r>
              <a:rPr lang="ru-RU" altLang="en-US" dirty="0" smtClean="0"/>
              <a:t>остоје три основна структурна елемента сваке државе: </a:t>
            </a:r>
            <a:endParaRPr lang="ru-RU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endParaRPr lang="ru-RU" altLang="en-US" dirty="0" smtClean="0"/>
          </a:p>
          <a:p>
            <a:pPr marL="0" indent="0">
              <a:buNone/>
            </a:pPr>
            <a:r>
              <a:rPr lang="ru-RU" altLang="en-US" dirty="0" smtClean="0"/>
              <a:t>1</a:t>
            </a:r>
            <a:r>
              <a:rPr lang="ru-RU" altLang="en-US" dirty="0" smtClean="0"/>
              <a:t>. територија која је одређена границама до којих се простире државба власт, </a:t>
            </a:r>
            <a:endParaRPr lang="en-GB" altLang="en-US" dirty="0" smtClean="0"/>
          </a:p>
          <a:p>
            <a:pPr marL="0" indent="0">
              <a:buNone/>
            </a:pPr>
            <a:r>
              <a:rPr lang="ru-RU" altLang="en-US" dirty="0" smtClean="0"/>
              <a:t>2. становништво које насељава територију и </a:t>
            </a:r>
            <a:endParaRPr lang="en-GB" altLang="en-US" dirty="0" smtClean="0"/>
          </a:p>
          <a:p>
            <a:pPr marL="0" indent="0">
              <a:buNone/>
            </a:pPr>
            <a:r>
              <a:rPr lang="ru-RU" altLang="en-US" dirty="0" smtClean="0"/>
              <a:t>3. јавна власт која управља средствима која су правно прописана.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04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1441450"/>
          </a:xfrm>
        </p:spPr>
        <p:txBody>
          <a:bodyPr/>
          <a:lstStyle/>
          <a:p>
            <a:pPr algn="r" eaLnBrk="1" hangingPunct="1"/>
            <a:r>
              <a:rPr lang="en-US" altLang="en-US" smtClean="0">
                <a:cs typeface="Times New Roman" panose="02020603050405020304" pitchFamily="18" charset="0"/>
              </a:rPr>
              <a:t>Tеоријe о настанку државе</a:t>
            </a:r>
            <a:r>
              <a:rPr lang="sr-Cyrl-CS" altLang="en-US" smtClean="0"/>
              <a:t>:</a:t>
            </a:r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2133600"/>
            <a:ext cx="6046440" cy="4267200"/>
          </a:xfrm>
        </p:spPr>
        <p:txBody>
          <a:bodyPr/>
          <a:lstStyle/>
          <a:p>
            <a:pPr eaLnBrk="1" hangingPunct="1"/>
            <a:r>
              <a:rPr lang="sr-Cyrl-CS" altLang="en-US" dirty="0" smtClean="0">
                <a:cs typeface="Times New Roman" panose="02020603050405020304" pitchFamily="18" charset="0"/>
              </a:rPr>
              <a:t>п</a:t>
            </a:r>
            <a:r>
              <a:rPr lang="en-US" altLang="en-US" dirty="0" err="1" smtClean="0">
                <a:cs typeface="Times New Roman" panose="02020603050405020304" pitchFamily="18" charset="0"/>
              </a:rPr>
              <a:t>атријахалн</a:t>
            </a:r>
            <a:r>
              <a:rPr lang="sr-Cyrl-CS" altLang="en-US" dirty="0" smtClean="0">
                <a:cs typeface="Times New Roman" panose="02020603050405020304" pitchFamily="18" charset="0"/>
              </a:rPr>
              <a:t>а </a:t>
            </a:r>
            <a:r>
              <a:rPr lang="en-US" altLang="en-US" dirty="0" err="1" smtClean="0">
                <a:cs typeface="Times New Roman" panose="02020603050405020304" pitchFamily="18" charset="0"/>
              </a:rPr>
              <a:t>теорија</a:t>
            </a:r>
            <a:endParaRPr lang="sr-Cyrl-CS" altLang="en-US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 smtClean="0">
                <a:cs typeface="Times New Roman" panose="02020603050405020304" pitchFamily="18" charset="0"/>
              </a:rPr>
              <a:t>органска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теорија</a:t>
            </a:r>
            <a:endParaRPr lang="sr-Cyrl-CS" altLang="en-US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 smtClean="0">
                <a:cs typeface="Times New Roman" panose="02020603050405020304" pitchFamily="18" charset="0"/>
              </a:rPr>
              <a:t>теориј</a:t>
            </a:r>
            <a:r>
              <a:rPr lang="sr-Cyrl-CS" altLang="en-US" dirty="0" smtClean="0"/>
              <a:t>а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силе</a:t>
            </a:r>
            <a:endParaRPr lang="sr-Cyrl-CS" altLang="en-US" dirty="0" smtClean="0"/>
          </a:p>
          <a:p>
            <a:pPr eaLnBrk="1" hangingPunct="1"/>
            <a:r>
              <a:rPr lang="en-US" altLang="en-US" dirty="0" err="1" smtClean="0">
                <a:cs typeface="Times New Roman" panose="02020603050405020304" pitchFamily="18" charset="0"/>
              </a:rPr>
              <a:t>теорије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друштвеног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уговора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endParaRPr lang="sr-Cyrl-CS" altLang="en-US" dirty="0" smtClean="0"/>
          </a:p>
          <a:p>
            <a:pPr eaLnBrk="1" hangingPunct="1"/>
            <a:r>
              <a:rPr lang="en-US" altLang="en-US" dirty="0" err="1" smtClean="0">
                <a:cs typeface="Times New Roman" panose="02020603050405020304" pitchFamily="18" charset="0"/>
              </a:rPr>
              <a:t>психолошк</a:t>
            </a:r>
            <a:r>
              <a:rPr lang="sr-Cyrl-CS" altLang="en-US" dirty="0" smtClean="0"/>
              <a:t>е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теориј</a:t>
            </a:r>
            <a:r>
              <a:rPr lang="sr-Cyrl-CS" altLang="en-US" dirty="0" smtClean="0"/>
              <a:t>е</a:t>
            </a:r>
          </a:p>
          <a:p>
            <a:pPr eaLnBrk="1" hangingPunct="1"/>
            <a:r>
              <a:rPr lang="sr-Cyrl-CS" altLang="en-US" dirty="0" smtClean="0"/>
              <a:t>м</a:t>
            </a:r>
            <a:r>
              <a:rPr lang="en-US" altLang="en-US" dirty="0" err="1" smtClean="0">
                <a:cs typeface="Times New Roman" panose="02020603050405020304" pitchFamily="18" charset="0"/>
              </a:rPr>
              <a:t>арксистичка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теорија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C3CF280-0E0A-4717-A9FF-70332DD096BF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626696" cy="990600"/>
          </a:xfrm>
        </p:spPr>
        <p:txBody>
          <a:bodyPr/>
          <a:lstStyle/>
          <a:p>
            <a:pPr eaLnBrk="1" hangingPunct="1"/>
            <a:r>
              <a:rPr lang="sr-Cyrl-C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Функције државе могу се поделити и на:</a:t>
            </a:r>
            <a:endParaRPr lang="en-US" altLang="en-US" sz="3600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0292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sr-Cyrl-CS" altLang="en-US" dirty="0" smtClean="0">
                <a:latin typeface="Times New Roman" panose="02020603050405020304" pitchFamily="18" charset="0"/>
              </a:rPr>
              <a:t>2)  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спољне:</a:t>
            </a:r>
          </a:p>
          <a:p>
            <a:pPr>
              <a:buFontTx/>
              <a:buNone/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одбрана  територијалног интегритета и суверенитета</a:t>
            </a:r>
            <a:endParaRPr lang="en-US" altLang="en-US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573A730-4E7D-4458-A2AA-87240A1D416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4341" name="Title 1"/>
          <p:cNvSpPr>
            <a:spLocks noGrp="1"/>
          </p:cNvSpPr>
          <p:nvPr>
            <p:ph sz="half" idx="1"/>
          </p:nvPr>
        </p:nvSpPr>
        <p:spPr>
          <a:xfrm>
            <a:off x="2021774" y="1143000"/>
            <a:ext cx="2626426" cy="50292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sr-Cyrl-CS" altLang="en-US" dirty="0" smtClean="0">
                <a:latin typeface="Times New Roman" panose="02020603050405020304" pitchFamily="18" charset="0"/>
              </a:rPr>
              <a:t>1)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унутра</a:t>
            </a:r>
            <a:r>
              <a:rPr lang="sr-Cyrl-CS" altLang="en-US" dirty="0" smtClean="0">
                <a:latin typeface="Times New Roman" panose="02020603050405020304" pitchFamily="18" charset="0"/>
              </a:rPr>
              <a:t>ш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ње:</a:t>
            </a:r>
          </a:p>
          <a:p>
            <a:pPr algn="just" eaLnBrk="1" hangingPunct="1">
              <a:buFontTx/>
              <a:buNone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законодавн</a:t>
            </a:r>
            <a:r>
              <a:rPr lang="sr-Cyrl-CS" altLang="en-US" dirty="0" smtClean="0">
                <a:latin typeface="Times New Roman" panose="02020603050405020304" pitchFamily="18" charset="0"/>
              </a:rPr>
              <a:t>а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Cyrl-CS" altLang="en-US" dirty="0" smtClean="0">
              <a:latin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управн</a:t>
            </a:r>
            <a:r>
              <a:rPr lang="sr-Cyrl-CS" altLang="en-US" dirty="0" smtClean="0">
                <a:latin typeface="Times New Roman" panose="02020603050405020304" pitchFamily="18" charset="0"/>
              </a:rPr>
              <a:t>а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endParaRPr lang="sr-Cyrl-CS" altLang="en-US" dirty="0" smtClean="0">
              <a:latin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судск</a:t>
            </a:r>
            <a:r>
              <a:rPr lang="sr-Cyrl-CS" altLang="en-US" dirty="0" smtClean="0">
                <a:latin typeface="Times New Roman" panose="02020603050405020304" pitchFamily="18" charset="0"/>
              </a:rPr>
              <a:t>а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 smtClean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" y="4419600"/>
            <a:ext cx="1882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1965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2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8350"/>
            <a:ext cx="6046440" cy="984250"/>
          </a:xfrm>
        </p:spPr>
        <p:txBody>
          <a:bodyPr/>
          <a:lstStyle/>
          <a:p>
            <a:pPr eaLnBrk="1" hangingPunct="1"/>
            <a:r>
              <a:rPr lang="sr-Cyrl-CS" altLang="en-US" sz="3600" dirty="0" smtClean="0">
                <a:cs typeface="Times New Roman" panose="02020603050405020304" pitchFamily="18" charset="0"/>
              </a:rPr>
              <a:t>Државе се разликују, нпр. по:</a:t>
            </a:r>
            <a:endParaRPr lang="en-US" altLang="en-US" sz="3600" dirty="0" smtClean="0"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1981200"/>
            <a:ext cx="6190456" cy="4343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r-Cyrl-CS" altLang="en-US" sz="2800" i="1" dirty="0" smtClean="0">
                <a:cs typeface="Times New Roman" panose="02020603050405020304" pitchFamily="18" charset="0"/>
              </a:rPr>
              <a:t>по класној суштини</a:t>
            </a:r>
            <a:r>
              <a:rPr lang="sr-Cyrl-CS" altLang="en-US" sz="2800" i="1" dirty="0" smtClean="0">
                <a:cs typeface="Times New Roman" panose="02020603050405020304" pitchFamily="18" charset="0"/>
              </a:rPr>
              <a:t>: </a:t>
            </a:r>
            <a:r>
              <a:rPr lang="sr-Cyrl-RS" altLang="en-US" sz="2800" dirty="0" smtClean="0"/>
              <a:t>робовласничке, феудалне, буржоаске, пролетерске </a:t>
            </a:r>
            <a:endParaRPr lang="sr-Cyrl-CS" altLang="en-US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sr-Cyrl-CS" altLang="en-US" sz="2800" i="1" dirty="0" smtClean="0"/>
              <a:t>по</a:t>
            </a:r>
            <a:r>
              <a:rPr lang="sr-Cyrl-CS" altLang="en-US" sz="2800" dirty="0" smtClean="0"/>
              <a:t> </a:t>
            </a:r>
            <a:r>
              <a:rPr lang="sr-Cyrl-CS" altLang="en-US" sz="2800" i="1" dirty="0" smtClean="0">
                <a:cs typeface="Times New Roman" panose="02020603050405020304" pitchFamily="18" charset="0"/>
              </a:rPr>
              <a:t>облику: републике и монархије</a:t>
            </a:r>
            <a:endParaRPr lang="sr-Cyrl-CS" altLang="en-US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sr-Cyrl-CS" altLang="en-US" sz="2800" i="1" dirty="0" smtClean="0">
                <a:cs typeface="Times New Roman" panose="02020603050405020304" pitchFamily="18" charset="0"/>
              </a:rPr>
              <a:t>по облику политичког режима: демократске и аутократске</a:t>
            </a:r>
            <a:endParaRPr lang="sr-Cyrl-CS" altLang="en-US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sr-Cyrl-CS" altLang="en-US" sz="2800" dirty="0" smtClean="0">
                <a:cs typeface="Times New Roman" panose="02020603050405020304" pitchFamily="18" charset="0"/>
              </a:rPr>
              <a:t>према односу </a:t>
            </a:r>
            <a:r>
              <a:rPr lang="sr-Cyrl-CS" altLang="en-US" sz="2800" i="1" dirty="0" smtClean="0">
                <a:cs typeface="Times New Roman" panose="02020603050405020304" pitchFamily="18" charset="0"/>
              </a:rPr>
              <a:t>локалних и централних</a:t>
            </a:r>
            <a:r>
              <a:rPr lang="sr-Cyrl-CS" altLang="en-US" sz="2800" dirty="0" smtClean="0">
                <a:cs typeface="Times New Roman" panose="02020603050405020304" pitchFamily="18" charset="0"/>
              </a:rPr>
              <a:t> органа власти: </a:t>
            </a:r>
            <a:r>
              <a:rPr lang="ru-RU" altLang="en-US" sz="2800" dirty="0" smtClean="0"/>
              <a:t>федеративне, конфедеративне и унитарне државе 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806632-A2AB-4308-8623-175222002124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768350"/>
            <a:ext cx="5686400" cy="984250"/>
          </a:xfrm>
        </p:spPr>
        <p:txBody>
          <a:bodyPr/>
          <a:lstStyle/>
          <a:p>
            <a:pPr eaLnBrk="1" hangingPunct="1"/>
            <a:r>
              <a:rPr lang="sr-Cyrl-CS" altLang="en-US" b="1" dirty="0" smtClean="0">
                <a:cs typeface="Times New Roman" panose="02020603050405020304" pitchFamily="18" charset="0"/>
              </a:rPr>
              <a:t>ПОЛИТИЧКЕ ПАРТИЈЕ</a:t>
            </a:r>
            <a:r>
              <a:rPr lang="en-US" altLang="en-US" dirty="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endParaRPr lang="en-GB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 eaLnBrk="1" hangingPunct="1">
              <a:buFontTx/>
              <a:buNone/>
            </a:pPr>
            <a:r>
              <a:rPr lang="en-GB" altLang="en-US" dirty="0">
                <a:cs typeface="Times New Roman" panose="02020603050405020304" pitchFamily="18" charset="0"/>
              </a:rPr>
              <a:t> </a:t>
            </a:r>
            <a:r>
              <a:rPr lang="en-GB" altLang="en-US" dirty="0" smtClean="0">
                <a:cs typeface="Times New Roman" panose="02020603050405020304" pitchFamily="18" charset="0"/>
              </a:rPr>
              <a:t>    </a:t>
            </a:r>
            <a:r>
              <a:rPr lang="sr-Cyrl-CS" altLang="en-US" dirty="0" smtClean="0">
                <a:cs typeface="Times New Roman" panose="02020603050405020304" pitchFamily="18" charset="0"/>
              </a:rPr>
              <a:t>Политичке партије су добровољне, релативно трајне политичке организације чији је циљ преузимање или учешће у државној власти ради заштите и остваривања класних, групних интереса у оквиру једне идеолошке концепције о општој државној политици и заједничким интересима друштва.</a:t>
            </a: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C1E944E-E47A-472B-B583-ACF5759E2F4F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762000"/>
            <a:ext cx="6334472" cy="762000"/>
          </a:xfrm>
        </p:spPr>
        <p:txBody>
          <a:bodyPr/>
          <a:lstStyle/>
          <a:p>
            <a:pPr eaLnBrk="1" hangingPunct="1"/>
            <a:r>
              <a:rPr lang="sr-Cyrl-CS" altLang="en-US" sz="3600" dirty="0" smtClean="0">
                <a:cs typeface="Times New Roman" panose="02020603050405020304" pitchFamily="18" charset="0"/>
              </a:rPr>
              <a:t>Свака политичка партија има своју</a:t>
            </a:r>
            <a:endParaRPr lang="en-US" altLang="en-US" sz="3600" dirty="0" smtClean="0"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2492896"/>
            <a:ext cx="6419056" cy="3603104"/>
          </a:xfrm>
        </p:spPr>
        <p:txBody>
          <a:bodyPr/>
          <a:lstStyle/>
          <a:p>
            <a:pPr algn="just" eaLnBrk="1" hangingPunct="1"/>
            <a:r>
              <a:rPr lang="sr-Cyrl-CS" altLang="en-US" dirty="0" smtClean="0">
                <a:cs typeface="Times New Roman" panose="02020603050405020304" pitchFamily="18" charset="0"/>
              </a:rPr>
              <a:t>идеологију, </a:t>
            </a:r>
            <a:endParaRPr lang="sr-Cyrl-CS" altLang="en-US" sz="2400" dirty="0" smtClean="0"/>
          </a:p>
          <a:p>
            <a:pPr algn="just" eaLnBrk="1" hangingPunct="1"/>
            <a:r>
              <a:rPr lang="sr-Cyrl-CS" altLang="en-US" dirty="0" smtClean="0">
                <a:cs typeface="Times New Roman" panose="02020603050405020304" pitchFamily="18" charset="0"/>
              </a:rPr>
              <a:t>програм,</a:t>
            </a:r>
            <a:r>
              <a:rPr lang="sr-Cyrl-CS" altLang="en-US" dirty="0" smtClean="0"/>
              <a:t> </a:t>
            </a:r>
            <a:endParaRPr lang="sr-Cyrl-CS" altLang="en-US" sz="2400" dirty="0" smtClean="0"/>
          </a:p>
          <a:p>
            <a:pPr eaLnBrk="1" hangingPunct="1"/>
            <a:r>
              <a:rPr lang="sr-Cyrl-CS" altLang="en-US" dirty="0" smtClean="0">
                <a:cs typeface="Times New Roman" panose="02020603050405020304" pitchFamily="18" charset="0"/>
              </a:rPr>
              <a:t>статут</a:t>
            </a:r>
            <a:r>
              <a:rPr lang="sr-Cyrl-CS" altLang="en-US" dirty="0" smtClean="0"/>
              <a:t> </a:t>
            </a:r>
            <a:r>
              <a:rPr lang="sr-Cyrl-CS" altLang="en-US" dirty="0" smtClean="0">
                <a:cs typeface="Times New Roman" panose="02020603050405020304" pitchFamily="18" charset="0"/>
              </a:rPr>
              <a:t>и</a:t>
            </a:r>
            <a:endParaRPr lang="sr-Cyrl-CS" altLang="en-US" dirty="0" smtClean="0"/>
          </a:p>
          <a:p>
            <a:pPr eaLnBrk="1" hangingPunct="1"/>
            <a:r>
              <a:rPr lang="sr-Cyrl-CS" altLang="en-US" dirty="0" smtClean="0">
                <a:cs typeface="Times New Roman" panose="02020603050405020304" pitchFamily="18" charset="0"/>
              </a:rPr>
              <a:t>организациону структуру.</a:t>
            </a:r>
            <a:r>
              <a:rPr lang="sr-Cyrl-CS" altLang="en-US" dirty="0" smtClean="0"/>
              <a:t> </a:t>
            </a: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73F59A9-9A8C-4266-9521-AA52B749F99F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altLang="en-US" sz="3600" smtClean="0"/>
              <a:t>Класификација политичких партија:</a:t>
            </a:r>
            <a:endParaRPr lang="en-US" altLang="en-US" sz="36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altLang="en-US" sz="2800" dirty="0" smtClean="0"/>
              <a:t>п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о </a:t>
            </a:r>
            <a:r>
              <a:rPr lang="en-US" altLang="en-US" sz="2800" i="1" dirty="0" err="1" smtClean="0">
                <a:cs typeface="Times New Roman" panose="02020603050405020304" pitchFamily="18" charset="0"/>
              </a:rPr>
              <a:t>класном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критеријуму</a:t>
            </a:r>
            <a:r>
              <a:rPr lang="sr-Cyrl-RS" altLang="en-US" sz="2800" dirty="0" smtClean="0">
                <a:cs typeface="Times New Roman" panose="02020603050405020304" pitchFamily="18" charset="0"/>
              </a:rPr>
              <a:t>: </a:t>
            </a:r>
            <a:r>
              <a:rPr lang="sr-Cyrl-RS" altLang="en-US" sz="2800" dirty="0" smtClean="0"/>
              <a:t>буржоаске и радничке партије </a:t>
            </a:r>
            <a:endParaRPr lang="sr-Cyrl-CS" altLang="en-US" sz="2800" dirty="0" smtClean="0"/>
          </a:p>
          <a:p>
            <a:pPr eaLnBrk="1" hangingPunct="1"/>
            <a:r>
              <a:rPr lang="en-US" altLang="en-US" sz="2800" dirty="0" err="1" smtClean="0">
                <a:cs typeface="Times New Roman" panose="02020603050405020304" pitchFamily="18" charset="0"/>
              </a:rPr>
              <a:t>по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 smtClean="0">
                <a:cs typeface="Times New Roman" panose="02020603050405020304" pitchFamily="18" charset="0"/>
              </a:rPr>
              <a:t>масовности</a:t>
            </a:r>
            <a:r>
              <a:rPr lang="sr-Cyrl-RS" altLang="en-US" sz="2800" i="1" dirty="0" smtClean="0">
                <a:cs typeface="Times New Roman" panose="02020603050405020304" pitchFamily="18" charset="0"/>
              </a:rPr>
              <a:t>: </a:t>
            </a:r>
            <a:r>
              <a:rPr lang="sr-Cyrl-RS" altLang="en-US" sz="2800" dirty="0" smtClean="0"/>
              <a:t>масовне и кадровске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endParaRPr lang="sr-Cyrl-CS" altLang="en-US" sz="2800" dirty="0" smtClean="0"/>
          </a:p>
          <a:p>
            <a:pPr eaLnBrk="1" hangingPunct="1"/>
            <a:r>
              <a:rPr lang="en-US" altLang="en-US" sz="2800" dirty="0" err="1" smtClean="0">
                <a:cs typeface="Times New Roman" panose="02020603050405020304" pitchFamily="18" charset="0"/>
              </a:rPr>
              <a:t>по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cs typeface="Times New Roman" panose="02020603050405020304" pitchFamily="18" charset="0"/>
              </a:rPr>
              <a:t>начину</a:t>
            </a:r>
            <a:r>
              <a:rPr lang="en-US" altLang="en-US" sz="2800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cs typeface="Times New Roman" panose="02020603050405020304" pitchFamily="18" charset="0"/>
              </a:rPr>
              <a:t>окупљања</a:t>
            </a:r>
            <a:r>
              <a:rPr lang="en-US" altLang="en-US" sz="2800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cs typeface="Times New Roman" panose="02020603050405020304" pitchFamily="18" charset="0"/>
              </a:rPr>
              <a:t>чланова</a:t>
            </a:r>
            <a:r>
              <a:rPr lang="sr-Cyrl-CS" altLang="en-US" sz="2800" dirty="0" smtClean="0"/>
              <a:t>: </a:t>
            </a:r>
            <a:r>
              <a:rPr lang="sr-Cyrl-RS" altLang="en-US" sz="2800" dirty="0" smtClean="0"/>
              <a:t>националне, конфесионалне, регионалне, </a:t>
            </a:r>
            <a:endParaRPr lang="sr-Cyrl-CS" altLang="en-US" sz="2800" dirty="0" smtClean="0"/>
          </a:p>
          <a:p>
            <a:pPr eaLnBrk="1" hangingPunct="1"/>
            <a:r>
              <a:rPr lang="en-US" altLang="en-US" sz="2800" dirty="0" err="1" smtClean="0">
                <a:cs typeface="Times New Roman" panose="02020603050405020304" pitchFamily="18" charset="0"/>
              </a:rPr>
              <a:t>на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основу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односа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између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чланства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и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руководства</a:t>
            </a:r>
            <a:r>
              <a:rPr lang="sr-Cyrl-RS" altLang="en-US" sz="2800" dirty="0" smtClean="0">
                <a:cs typeface="Times New Roman" panose="02020603050405020304" pitchFamily="18" charset="0"/>
              </a:rPr>
              <a:t>: </a:t>
            </a:r>
            <a:r>
              <a:rPr lang="ru-RU" altLang="en-US" sz="2800" dirty="0" smtClean="0"/>
              <a:t>ауторитарне (строго централизоване) и демократске </a:t>
            </a:r>
            <a:endParaRPr lang="en-US" altLang="en-US" sz="280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74C3201-A382-44DA-8E96-3C1837E0A717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8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914400"/>
            <a:ext cx="5902424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r-Cyrl-CS" altLang="en-US" sz="2800" dirty="0" smtClean="0"/>
              <a:t>	</a:t>
            </a:r>
            <a:r>
              <a:rPr lang="sr-Cyrl-CS" altLang="en-US" sz="2800" dirty="0" smtClean="0">
                <a:latin typeface="Times New Roman" panose="02020603050405020304" pitchFamily="18" charset="0"/>
              </a:rPr>
              <a:t>П</a:t>
            </a:r>
            <a:r>
              <a:rPr lang="sr-Cyrl-C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олитичке партије </a:t>
            </a:r>
            <a:r>
              <a:rPr lang="sr-Cyrl-CS" altLang="en-US" sz="2800" dirty="0" smtClean="0">
                <a:latin typeface="Times New Roman" panose="02020603050405020304" pitchFamily="18" charset="0"/>
              </a:rPr>
              <a:t>нису исто што и </a:t>
            </a:r>
            <a:r>
              <a:rPr lang="sr-Cyrl-C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социјални (друштвени) покрет</a:t>
            </a:r>
            <a:r>
              <a:rPr lang="sr-Cyrl-CS" altLang="en-US" sz="2800" dirty="0" smtClean="0">
                <a:latin typeface="Times New Roman" panose="02020603050405020304" pitchFamily="18" charset="0"/>
              </a:rPr>
              <a:t>и</a:t>
            </a:r>
            <a:r>
              <a:rPr lang="sr-Cyrl-C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Cyrl-C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Циљ друштвених покрета је указивање на одређене проблеме у друштву.</a:t>
            </a:r>
            <a:r>
              <a:rPr lang="ru-RU" altLang="en-US" sz="2800" dirty="0" smtClean="0"/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разлику од политичких партија мање су формализовани, структуирани и разуђени, али су масовнији по снагама и снажнији по акцијама које покрећу и остварују у друштву.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Cyrl-CS" altLang="en-US" sz="2800" dirty="0" smtClean="0">
                <a:cs typeface="Times New Roman" panose="02020603050405020304" pitchFamily="18" charset="0"/>
              </a:rPr>
              <a:t> </a:t>
            </a:r>
            <a:endParaRPr lang="en-US" altLang="en-US" sz="2800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B9B7E15-6086-4EBE-84CF-EFE2B1ACFB4E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339752" y="762000"/>
            <a:ext cx="6118448" cy="5334000"/>
          </a:xfrm>
        </p:spPr>
        <p:txBody>
          <a:bodyPr/>
          <a:lstStyle/>
          <a:p>
            <a:pPr algn="just"/>
            <a:r>
              <a:rPr lang="ru-RU" altLang="en-US" sz="2800" i="1" dirty="0" smtClean="0"/>
              <a:t>Први талас </a:t>
            </a:r>
            <a:r>
              <a:rPr lang="ru-RU" altLang="en-US" sz="2800" dirty="0" smtClean="0"/>
              <a:t>чине покрети који су се залагали за грађанска права. Овај талас везује се за 18. век. </a:t>
            </a:r>
            <a:r>
              <a:rPr lang="ru-RU" altLang="en-US" sz="2800" i="1" dirty="0" smtClean="0"/>
              <a:t>Други талас</a:t>
            </a:r>
            <a:r>
              <a:rPr lang="ru-RU" altLang="en-US" sz="2800" dirty="0" smtClean="0"/>
              <a:t>, везује се за 19. век и појаву радничког покрета и покрета који су се борили како за радничка и синдикална права, прерасподелу друштвеног богатства, тако и за моралну реформу. </a:t>
            </a:r>
            <a:r>
              <a:rPr lang="ru-RU" altLang="en-US" sz="2800" i="1" dirty="0" smtClean="0"/>
              <a:t>Трећи талас</a:t>
            </a:r>
            <a:r>
              <a:rPr lang="ru-RU" altLang="en-US" sz="2800" dirty="0" smtClean="0"/>
              <a:t>, јавља се половином 20-ог века од када се говори о тзв. новим друштвеним покретима.</a:t>
            </a:r>
            <a:endParaRPr lang="en-GB" altLang="en-US" sz="2800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713E732-D943-4098-8B78-456653F9BA63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52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3068960"/>
            <a:ext cx="5038328" cy="1152128"/>
          </a:xfrm>
        </p:spPr>
        <p:txBody>
          <a:bodyPr/>
          <a:lstStyle/>
          <a:p>
            <a:pPr eaLnBrk="1" hangingPunct="1"/>
            <a:r>
              <a:rPr lang="sr-Cyrl-CS" altLang="en-US" sz="3200" b="1" dirty="0" smtClean="0">
                <a:cs typeface="Times New Roman" panose="02020603050405020304" pitchFamily="18" charset="0"/>
              </a:rPr>
              <a:t>СЕЛО И ГРАД</a:t>
            </a:r>
            <a:r>
              <a:rPr lang="en-US" altLang="en-US" dirty="0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4797152"/>
            <a:ext cx="5902424" cy="129884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sr-Cyrl-CS" altLang="en-US" dirty="0" smtClean="0"/>
              <a:t>	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Друштвене групе по месту сталног боравка представљају релативно трајне друштвене групе мултифункционалног карактера.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4F02A8E-135E-4A77-A48E-C22046AF3227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338437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7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У </a:t>
            </a:r>
            <a:r>
              <a:rPr lang="ru-RU" sz="2800" dirty="0"/>
              <a:t>зависности да ли се у друштвеној групи врше све друштвене функције на датом ступњу развоја друштва или не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глобалне </a:t>
            </a:r>
            <a:r>
              <a:rPr lang="ru-RU" sz="2800" dirty="0"/>
              <a:t>и </a:t>
            </a:r>
            <a:endParaRPr lang="ru-RU" sz="2800" dirty="0" smtClean="0"/>
          </a:p>
          <a:p>
            <a:r>
              <a:rPr lang="ru-RU" sz="2800" dirty="0" smtClean="0"/>
              <a:t>парцијалне</a:t>
            </a:r>
            <a:r>
              <a:rPr lang="ru-RU" sz="280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19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627784" y="762000"/>
            <a:ext cx="5830416" cy="5334000"/>
          </a:xfrm>
        </p:spPr>
        <p:txBody>
          <a:bodyPr/>
          <a:lstStyle/>
          <a:p>
            <a:r>
              <a:rPr lang="ru-RU" altLang="en-US" dirty="0" smtClean="0"/>
              <a:t>У основне друштвене групе по месту сталног боравка убрајамо: </a:t>
            </a:r>
          </a:p>
          <a:p>
            <a:r>
              <a:rPr lang="ru-RU" altLang="en-US" dirty="0" smtClean="0"/>
              <a:t>1. село (засеок, салаш, мајур, катун, село ...) </a:t>
            </a:r>
          </a:p>
          <a:p>
            <a:r>
              <a:rPr lang="ru-RU" altLang="en-US" dirty="0" smtClean="0"/>
              <a:t>2. мешовито насеље (приградско, конурбације) </a:t>
            </a:r>
          </a:p>
          <a:p>
            <a:r>
              <a:rPr lang="ru-RU" altLang="en-US" dirty="0" smtClean="0"/>
              <a:t>3. градове (варошице, паланке, метрополе ...) </a:t>
            </a:r>
          </a:p>
          <a:p>
            <a:r>
              <a:rPr lang="ru-RU" altLang="en-US" dirty="0" smtClean="0"/>
              <a:t>4. специфична насеља (камп, викенд насеља ...) </a:t>
            </a:r>
            <a:endParaRPr lang="en-GB" alt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80E4F25-C26E-470E-B9E9-EB3828399D2B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66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3717032"/>
            <a:ext cx="6118448" cy="3733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sr-Cyrl-CS" altLang="en-US" dirty="0" smtClean="0"/>
              <a:t>	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C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селу: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обавља пољоп</a:t>
            </a:r>
            <a:r>
              <a:rPr lang="sr-Cyrl-CS" altLang="en-US" dirty="0" smtClean="0">
                <a:latin typeface="Times New Roman" panose="02020603050405020304" pitchFamily="18" charset="0"/>
              </a:rPr>
              <a:t>р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ивредна делатност,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постоји већа зависност од природн</a:t>
            </a:r>
            <a:r>
              <a:rPr lang="sr-Cyrl-CS" altLang="en-US" dirty="0" smtClean="0">
                <a:latin typeface="Times New Roman" panose="02020603050405020304" pitchFamily="18" charset="0"/>
              </a:rPr>
              <a:t>е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средине,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 је  значај породице и сродства и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 је  значај традиције и обичаја.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6B52F9C-0AF6-413D-AE06-920E75BCE763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4815"/>
            <a:ext cx="2505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297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0274" y="990600"/>
            <a:ext cx="6943726" cy="51054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граду се обавља индустријска делатност, трговина, услужне делатности; развијен је саобраћај</a:t>
            </a:r>
            <a:r>
              <a:rPr lang="sr-Cyrl-CS" altLang="en-US" dirty="0" smtClean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sr-Cyrl-CS" altLang="en-US" dirty="0" smtClean="0">
                <a:latin typeface="Times New Roman" panose="02020603050405020304" pitchFamily="18" charset="0"/>
              </a:rPr>
              <a:t>У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њему се налазе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политичке,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здравствене,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културне,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административне и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образовне институције</a:t>
            </a:r>
            <a:r>
              <a:rPr lang="sr-Cyrl-CS" altLang="en-US" dirty="0" smtClean="0">
                <a:latin typeface="Times New Roman" panose="02020603050405020304" pitchFamily="18" charset="0"/>
              </a:rPr>
              <a:t>.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F234604-D0B5-4762-A048-4ACF5707BB73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6287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945062"/>
            <a:ext cx="16097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603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68" y="5037137"/>
            <a:ext cx="15621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504825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6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9F54F1A-4257-45F3-A4B0-D8C5999BEF8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5603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619375"/>
            <a:ext cx="5734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895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907704" y="762000"/>
            <a:ext cx="7236296" cy="5334000"/>
          </a:xfrm>
        </p:spPr>
        <p:txBody>
          <a:bodyPr/>
          <a:lstStyle/>
          <a:p>
            <a:pPr algn="just"/>
            <a:r>
              <a:rPr lang="ru-RU" altLang="en-US" sz="2400" b="1" i="1" dirty="0" smtClean="0"/>
              <a:t>Професија </a:t>
            </a:r>
            <a:r>
              <a:rPr lang="ru-RU" altLang="en-US" sz="2400" dirty="0" smtClean="0"/>
              <a:t>(лат. </a:t>
            </a:r>
            <a:r>
              <a:rPr lang="ru-RU" altLang="en-US" sz="2400" i="1" dirty="0" smtClean="0"/>
              <a:t>рrofessio</a:t>
            </a:r>
            <a:r>
              <a:rPr lang="ru-RU" altLang="en-US" sz="2400" dirty="0" smtClean="0"/>
              <a:t>, означава занимање, позив, делатност у смислу каријере). Са социолошког становишта се може одредити као парцијална друштвена група у оквиру које њени припадници поседују одређена знања, вештине и умећа за обављање једне делатности у дужем временском периоду, чиме се обезбеђују средства за живот. Припадност професији одређује и друштвени положај, као и настанак моралних норми везаних за професију. </a:t>
            </a:r>
            <a:endParaRPr lang="en-GB" altLang="en-US" sz="2400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48496DA-FAFC-4199-824D-D9EA54E43859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66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 smtClean="0"/>
              <a:t>Према Парсонсу за формирање професије значајна су три фактора: </a:t>
            </a:r>
            <a:endParaRPr lang="en-GB" altLang="en-US" dirty="0" smtClean="0"/>
          </a:p>
          <a:p>
            <a:r>
              <a:rPr lang="ru-RU" altLang="en-US" dirty="0" smtClean="0"/>
              <a:t>1. формално и специфично образовања; </a:t>
            </a:r>
            <a:endParaRPr lang="en-GB" altLang="en-US" dirty="0" smtClean="0"/>
          </a:p>
          <a:p>
            <a:r>
              <a:rPr lang="ru-RU" altLang="en-US" dirty="0" smtClean="0"/>
              <a:t>2. развој практичних вештина и </a:t>
            </a:r>
            <a:endParaRPr lang="en-GB" altLang="en-US" dirty="0" smtClean="0"/>
          </a:p>
          <a:p>
            <a:r>
              <a:rPr lang="ru-RU" altLang="en-US" dirty="0" smtClean="0"/>
              <a:t>3. употреба знања и вештина у друштвено одговорне сврхе, тј. у </a:t>
            </a:r>
            <a:r>
              <a:rPr lang="sr-Cyrl-RS" altLang="en-US" dirty="0" smtClean="0"/>
              <a:t>циљу интереса заједнице. </a:t>
            </a:r>
            <a:endParaRPr lang="en-GB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F39737E-4EC7-429D-B6AE-CDF2A1CC34C6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04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979712" y="762000"/>
            <a:ext cx="6478488" cy="5334000"/>
          </a:xfrm>
        </p:spPr>
        <p:txBody>
          <a:bodyPr/>
          <a:lstStyle/>
          <a:p>
            <a:pPr algn="just"/>
            <a:r>
              <a:rPr lang="ru-RU" altLang="en-US" sz="2400" dirty="0" smtClean="0"/>
              <a:t>Да би могло да се говори о некој професији неопходно је да: </a:t>
            </a:r>
          </a:p>
          <a:p>
            <a:pPr algn="just"/>
            <a:r>
              <a:rPr lang="ru-RU" altLang="en-US" sz="2400" dirty="0" smtClean="0"/>
              <a:t>- је повећан број појединаца који се баве одређеним занимањем или активношћу; </a:t>
            </a:r>
          </a:p>
          <a:p>
            <a:pPr algn="just"/>
            <a:r>
              <a:rPr lang="ru-RU" altLang="en-US" sz="2400" dirty="0" smtClean="0"/>
              <a:t>- постоји могућност за професионалним образовањем; </a:t>
            </a:r>
          </a:p>
          <a:p>
            <a:pPr algn="just"/>
            <a:r>
              <a:rPr lang="sr-Cyrl-RS" altLang="en-US" sz="2400" dirty="0" smtClean="0"/>
              <a:t>- се формира професионално удружење; </a:t>
            </a:r>
          </a:p>
          <a:p>
            <a:pPr algn="just"/>
            <a:r>
              <a:rPr lang="ru-RU" altLang="en-US" sz="2400" dirty="0" smtClean="0"/>
              <a:t>- професионална удружења законски заштите своју професионалну групу; </a:t>
            </a:r>
          </a:p>
          <a:p>
            <a:pPr algn="just"/>
            <a:r>
              <a:rPr lang="ru-RU" altLang="en-US" sz="2400" dirty="0" smtClean="0"/>
              <a:t>- се установе кодекси професионалне етике. </a:t>
            </a:r>
          </a:p>
          <a:p>
            <a:endParaRPr lang="en-GB" alt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B61C2AE-6618-496F-B1EA-0CB33CC0B6AE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6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339752" y="685800"/>
            <a:ext cx="6118448" cy="5410200"/>
          </a:xfrm>
        </p:spPr>
        <p:txBody>
          <a:bodyPr/>
          <a:lstStyle/>
          <a:p>
            <a:pPr algn="just"/>
            <a:r>
              <a:rPr lang="sr-Cyrl-RS" altLang="en-US" dirty="0" smtClean="0"/>
              <a:t>Гринвуд н</a:t>
            </a:r>
            <a:r>
              <a:rPr lang="ru-RU" altLang="en-US" dirty="0" smtClean="0"/>
              <a:t>аводи пет елемнта професионалности који се међусобно преплићу: </a:t>
            </a:r>
            <a:endParaRPr lang="en-GB" altLang="en-US" dirty="0" smtClean="0"/>
          </a:p>
          <a:p>
            <a:pPr marL="0" indent="0" algn="just">
              <a:buNone/>
            </a:pPr>
            <a:r>
              <a:rPr lang="ru-RU" altLang="en-US" dirty="0" smtClean="0"/>
              <a:t>1. систематски заокружену теорију; </a:t>
            </a:r>
            <a:endParaRPr lang="en-GB" altLang="en-US" dirty="0" smtClean="0"/>
          </a:p>
          <a:p>
            <a:pPr marL="0" indent="0" algn="just">
              <a:buNone/>
            </a:pPr>
            <a:r>
              <a:rPr lang="ru-RU" altLang="en-US" dirty="0" smtClean="0"/>
              <a:t>2. постојање стручног ауторитета и експертизе; </a:t>
            </a:r>
            <a:endParaRPr lang="en-GB" altLang="en-US" dirty="0" smtClean="0"/>
          </a:p>
          <a:p>
            <a:pPr marL="0" indent="0" algn="just">
              <a:buNone/>
            </a:pPr>
            <a:r>
              <a:rPr lang="ru-RU" altLang="en-US" dirty="0" smtClean="0"/>
              <a:t>3. институционално осигурање, односно заштита статуса професије; </a:t>
            </a:r>
            <a:endParaRPr lang="en-GB" altLang="en-US" dirty="0" smtClean="0"/>
          </a:p>
          <a:p>
            <a:pPr marL="0" indent="0" algn="just">
              <a:buNone/>
            </a:pPr>
            <a:r>
              <a:rPr lang="ru-RU" altLang="en-US" dirty="0" smtClean="0"/>
              <a:t>4. етички кодекс и стручна удружења и </a:t>
            </a:r>
            <a:endParaRPr lang="en-GB" altLang="en-US" dirty="0" smtClean="0"/>
          </a:p>
          <a:p>
            <a:pPr marL="0" indent="0" algn="just">
              <a:buNone/>
            </a:pPr>
            <a:r>
              <a:rPr lang="ru-RU" altLang="en-US" dirty="0" smtClean="0"/>
              <a:t>5. специфичну субкултуру.</a:t>
            </a:r>
            <a:endParaRPr lang="en-GB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04B5E8D-CE75-4519-BE65-9A016272334C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2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	Милтојевић Весна, Илић-Крстић Ивана (2021). Општа социологија (интерни материјал за припрему испита). Ниш: Универзитет у Нишу, Факултет заштите на раду у Нишу.</a:t>
            </a:r>
          </a:p>
          <a:p>
            <a:r>
              <a:rPr lang="sr-Cyrl-RS" dirty="0"/>
              <a:t>	Хафнер Ј. Петар, Мишић Славољуб (2012). Социологија. Ниш: Универзитет у Нишу, Економски факултет.</a:t>
            </a:r>
          </a:p>
          <a:p>
            <a:r>
              <a:rPr lang="sr-Cyrl-RS" dirty="0"/>
              <a:t>	</a:t>
            </a:r>
            <a:r>
              <a:rPr lang="en-GB" dirty="0" err="1"/>
              <a:t>Entoni</a:t>
            </a:r>
            <a:r>
              <a:rPr lang="en-GB" dirty="0"/>
              <a:t>, </a:t>
            </a:r>
            <a:r>
              <a:rPr lang="en-GB" dirty="0" err="1"/>
              <a:t>Gidens</a:t>
            </a:r>
            <a:r>
              <a:rPr lang="en-GB" dirty="0"/>
              <a:t> (2013). </a:t>
            </a:r>
            <a:r>
              <a:rPr lang="en-GB" dirty="0" err="1"/>
              <a:t>Sociologija</a:t>
            </a:r>
            <a:r>
              <a:rPr lang="en-GB" dirty="0"/>
              <a:t>. Podgorica: CID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4C10-769D-406B-818D-E195A083D035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4810" y="2708274"/>
            <a:ext cx="8374380" cy="20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95736" y="1772816"/>
            <a:ext cx="6336704" cy="4675357"/>
          </a:xfrm>
        </p:spPr>
        <p:txBody>
          <a:bodyPr/>
          <a:lstStyle/>
          <a:p>
            <a:r>
              <a:rPr lang="sr-Cyrl-RS" dirty="0" smtClean="0"/>
              <a:t>Хорда</a:t>
            </a:r>
          </a:p>
          <a:p>
            <a:r>
              <a:rPr lang="sr-Cyrl-RS" dirty="0" smtClean="0"/>
              <a:t>Род</a:t>
            </a:r>
            <a:endParaRPr lang="sr-Cyrl-RS" dirty="0" smtClean="0"/>
          </a:p>
          <a:p>
            <a:r>
              <a:rPr lang="sr-Cyrl-RS" dirty="0" smtClean="0"/>
              <a:t>Племе</a:t>
            </a:r>
          </a:p>
          <a:p>
            <a:pPr marL="0" indent="0">
              <a:buNone/>
            </a:pPr>
            <a:r>
              <a:rPr lang="sr-Cyrl-RS" dirty="0" smtClean="0"/>
              <a:t>ПРЕДЦИВИЛИЗАЦИЈА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Народ- формирасе у робовласништву и феудализму</a:t>
            </a:r>
          </a:p>
          <a:p>
            <a:r>
              <a:rPr lang="sr-Cyrl-RS" dirty="0" smtClean="0"/>
              <a:t>Нација- формира се у капитализму</a:t>
            </a:r>
          </a:p>
          <a:p>
            <a:r>
              <a:rPr lang="sr-Cyrl-RS" dirty="0" smtClean="0"/>
              <a:t>Човечанство- формирасе у савременом добу</a:t>
            </a:r>
          </a:p>
          <a:p>
            <a:pPr marL="0" indent="0">
              <a:buNone/>
            </a:pPr>
            <a:r>
              <a:rPr lang="sr-Cyrl-RS" dirty="0" smtClean="0"/>
              <a:t>ЦИВИЛИЗАЦИЈА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20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Појаву народа омогућили су друштвени услови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 појава </a:t>
            </a:r>
            <a:r>
              <a:rPr lang="ru-RU" dirty="0"/>
              <a:t>приватне својине,</a:t>
            </a:r>
          </a:p>
          <a:p>
            <a:pPr marL="0" indent="0">
              <a:buNone/>
            </a:pPr>
            <a:r>
              <a:rPr lang="ru-RU" dirty="0" smtClean="0"/>
              <a:t> класна </a:t>
            </a:r>
            <a:r>
              <a:rPr lang="ru-RU" dirty="0"/>
              <a:t>диференцијација и</a:t>
            </a:r>
          </a:p>
          <a:p>
            <a:pPr marL="0" indent="0">
              <a:buNone/>
            </a:pPr>
            <a:r>
              <a:rPr lang="ru-RU" dirty="0" smtClean="0"/>
              <a:t> територијална </a:t>
            </a:r>
            <a:r>
              <a:rPr lang="ru-RU" dirty="0"/>
              <a:t>повезаност етнички сродних група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Проф. Лукић: пут настанка народа разликује се на истоку и западу.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533525"/>
            <a:ext cx="142748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6793"/>
            <a:ext cx="8207375" cy="482495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	Источни пут: </a:t>
            </a:r>
          </a:p>
          <a:p>
            <a:r>
              <a:rPr lang="ru-RU" dirty="0" smtClean="0"/>
              <a:t>прелаз </a:t>
            </a:r>
            <a:r>
              <a:rPr lang="ru-RU" dirty="0"/>
              <a:t>из првобитне људске заједнице у робовласништво</a:t>
            </a:r>
          </a:p>
          <a:p>
            <a:r>
              <a:rPr lang="ru-RU" dirty="0" smtClean="0"/>
              <a:t>настали </a:t>
            </a:r>
            <a:r>
              <a:rPr lang="ru-RU" dirty="0"/>
              <a:t>Египћани, Грци, Римљани, Персијанци и Феничани </a:t>
            </a:r>
          </a:p>
          <a:p>
            <a:r>
              <a:rPr lang="ru-RU" dirty="0" smtClean="0"/>
              <a:t>настали </a:t>
            </a:r>
            <a:r>
              <a:rPr lang="ru-RU" dirty="0"/>
              <a:t>од робовласничке класе и слободних људи</a:t>
            </a:r>
          </a:p>
          <a:p>
            <a:r>
              <a:rPr lang="ru-RU" dirty="0" smtClean="0"/>
              <a:t>грчки </a:t>
            </a:r>
            <a:r>
              <a:rPr lang="ru-RU" dirty="0"/>
              <a:t>народ, се није ујединио у јединствену територијалну заједницу, већ у више полиса (нпр. Спарта, Атина)</a:t>
            </a:r>
          </a:p>
          <a:p>
            <a:pPr marL="0" indent="0">
              <a:buNone/>
            </a:pPr>
            <a:r>
              <a:rPr lang="ru-RU" dirty="0"/>
              <a:t>Проф. Лукић тврди да су ово „шупљи народи“. </a:t>
            </a:r>
          </a:p>
          <a:p>
            <a:pPr marL="0" indent="0">
              <a:buNone/>
            </a:pPr>
            <a:r>
              <a:rPr lang="ru-RU" dirty="0"/>
              <a:t>	Западни пут:</a:t>
            </a:r>
          </a:p>
          <a:p>
            <a:r>
              <a:rPr lang="ru-RU" dirty="0" smtClean="0"/>
              <a:t>настанка </a:t>
            </a:r>
            <a:r>
              <a:rPr lang="ru-RU" dirty="0"/>
              <a:t>(словенских, романских и германских) народа је нешто другачији</a:t>
            </a:r>
          </a:p>
          <a:p>
            <a:r>
              <a:rPr lang="ru-RU" dirty="0" smtClean="0"/>
              <a:t>везан </a:t>
            </a:r>
            <a:r>
              <a:rPr lang="ru-RU" dirty="0"/>
              <a:t>је за прелаз првобитне заједнице у феудализам</a:t>
            </a:r>
          </a:p>
          <a:p>
            <a:r>
              <a:rPr lang="ru-RU" dirty="0" smtClean="0"/>
              <a:t>у </a:t>
            </a:r>
            <a:r>
              <a:rPr lang="ru-RU" dirty="0"/>
              <a:t>формирање народа учествовали су и феудалци и кметови</a:t>
            </a:r>
          </a:p>
          <a:p>
            <a:pPr marL="0" indent="0">
              <a:buNone/>
            </a:pPr>
            <a:r>
              <a:rPr lang="ru-RU" dirty="0"/>
              <a:t>Проф. Лукић  „потпуни народи“.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4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</a:t>
            </a:r>
            <a:r>
              <a:rPr lang="sr-Cyrl-RS" dirty="0"/>
              <a:t> </a:t>
            </a:r>
            <a:r>
              <a:rPr lang="sr-Cyrl-RS" dirty="0" smtClean="0"/>
              <a:t>заједничке </a:t>
            </a:r>
            <a:r>
              <a:rPr lang="sr-Cyrl-RS" dirty="0"/>
              <a:t>етничке особине</a:t>
            </a:r>
          </a:p>
          <a:p>
            <a:pPr marL="0" indent="0">
              <a:buNone/>
            </a:pPr>
            <a:r>
              <a:rPr lang="sr-Cyrl-RS" dirty="0" smtClean="0"/>
              <a:t></a:t>
            </a:r>
            <a:r>
              <a:rPr lang="sr-Cyrl-RS" dirty="0"/>
              <a:t> </a:t>
            </a:r>
            <a:r>
              <a:rPr lang="sr-Cyrl-RS" dirty="0" smtClean="0"/>
              <a:t>језик </a:t>
            </a:r>
            <a:r>
              <a:rPr lang="sr-Cyrl-RS" dirty="0"/>
              <a:t>са наречјима - дијалектима</a:t>
            </a:r>
          </a:p>
          <a:p>
            <a:pPr marL="0" indent="0">
              <a:buNone/>
            </a:pPr>
            <a:r>
              <a:rPr lang="sr-Cyrl-RS" dirty="0" smtClean="0"/>
              <a:t></a:t>
            </a:r>
            <a:r>
              <a:rPr lang="sr-Cyrl-RS" dirty="0"/>
              <a:t> </a:t>
            </a:r>
            <a:r>
              <a:rPr lang="sr-Cyrl-RS" dirty="0" smtClean="0"/>
              <a:t>заједничке </a:t>
            </a:r>
            <a:r>
              <a:rPr lang="sr-Cyrl-RS" dirty="0"/>
              <a:t>норме понашања,</a:t>
            </a:r>
          </a:p>
          <a:p>
            <a:pPr marL="0" indent="0">
              <a:buNone/>
            </a:pPr>
            <a:r>
              <a:rPr lang="sr-Cyrl-RS" dirty="0" smtClean="0"/>
              <a:t> навике</a:t>
            </a:r>
            <a:r>
              <a:rPr lang="sr-Cyrl-RS" dirty="0"/>
              <a:t>,</a:t>
            </a:r>
          </a:p>
          <a:p>
            <a:pPr marL="0" indent="0">
              <a:buNone/>
            </a:pPr>
            <a:r>
              <a:rPr lang="sr-Cyrl-RS" dirty="0" smtClean="0"/>
              <a:t> морал </a:t>
            </a:r>
            <a:r>
              <a:rPr lang="sr-Cyrl-RS" dirty="0"/>
              <a:t>и</a:t>
            </a:r>
          </a:p>
          <a:p>
            <a:pPr marL="0" indent="0">
              <a:buNone/>
            </a:pPr>
            <a:r>
              <a:rPr lang="sr-Cyrl-RS" dirty="0" smtClean="0"/>
              <a:t> култура</a:t>
            </a:r>
            <a:r>
              <a:rPr lang="sr-Cyrl-RS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50BE-E6FD-432F-9EAC-DF6A40A27E8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3918" y="1562490"/>
            <a:ext cx="6799580" cy="56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664760"/>
            <a:ext cx="2310584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71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Futura LT Book"/>
        <a:ea typeface="굴림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utura LT Book" pitchFamily="2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utura LT Book" pitchFamily="2" charset="0"/>
            <a:ea typeface="굴림" pitchFamily="34" charset="-127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utura LT Book" pitchFamily="2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utura LT Book" pitchFamily="2" charset="0"/>
            <a:ea typeface="굴림" pitchFamily="34" charset="-127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1374</Words>
  <Application>Microsoft Office PowerPoint</Application>
  <PresentationFormat>On-screen Show (4:3)</PresentationFormat>
  <Paragraphs>312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굴림</vt:lpstr>
      <vt:lpstr>Arial</vt:lpstr>
      <vt:lpstr>Futura LT</vt:lpstr>
      <vt:lpstr>Futura LT Book</vt:lpstr>
      <vt:lpstr>Times New Roman</vt:lpstr>
      <vt:lpstr>Wingdings</vt:lpstr>
      <vt:lpstr>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Савремена породица</vt:lpstr>
      <vt:lpstr>Алтернатива брака и породице</vt:lpstr>
      <vt:lpstr>КЛАСЕ</vt:lpstr>
      <vt:lpstr>Вебер: припадници исте класе имају сличне животне шансе</vt:lpstr>
      <vt:lpstr>СЛОЈ</vt:lpstr>
      <vt:lpstr>PowerPoint Presentation</vt:lpstr>
      <vt:lpstr>PowerPoint Presentation</vt:lpstr>
      <vt:lpstr>PowerPoint Presentation</vt:lpstr>
      <vt:lpstr>Класификација друштвених група:</vt:lpstr>
      <vt:lpstr>Глобалне друштвене групе</vt:lpstr>
      <vt:lpstr>ПАРЦИЈАЛНЕ ДРУШТВЕНЕ ГРУПЕ </vt:lpstr>
      <vt:lpstr>ДРЖАВА </vt:lpstr>
      <vt:lpstr>PowerPoint Presentation</vt:lpstr>
      <vt:lpstr>Tеоријe о настанку државе:</vt:lpstr>
      <vt:lpstr>Функције државе могу се поделити и на:</vt:lpstr>
      <vt:lpstr>Државе се разликују, нпр. по:</vt:lpstr>
      <vt:lpstr>ПОЛИТИЧКЕ ПАРТИЈЕ </vt:lpstr>
      <vt:lpstr>Свака политичка партија има своју</vt:lpstr>
      <vt:lpstr>Класификација политичких партија:</vt:lpstr>
      <vt:lpstr>PowerPoint Presentation</vt:lpstr>
      <vt:lpstr>PowerPoint Presentation</vt:lpstr>
      <vt:lpstr>СЕЛО И ГРАД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ЛИТЕРАТУРА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Ivana Ilić Krstić</cp:lastModifiedBy>
  <cp:revision>170</cp:revision>
  <dcterms:created xsi:type="dcterms:W3CDTF">2006-06-29T12:15:01Z</dcterms:created>
  <dcterms:modified xsi:type="dcterms:W3CDTF">2023-11-13T10:28:49Z</dcterms:modified>
</cp:coreProperties>
</file>